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9E942-B5B8-4500-9679-7F7558D25B8A}" type="datetimeFigureOut">
              <a:rPr lang="pl-PL" smtClean="0"/>
              <a:t>2020-09-14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13BC3-FC86-4329-B10E-28C5F58CA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3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B4239A-395C-4D1C-BA30-ECB5BCEDEB12}" type="slidenum">
              <a:rPr lang="pl-PL" altLang="pl-PL"/>
              <a:pPr/>
              <a:t>44</a:t>
            </a:fld>
            <a:endParaRPr lang="pl-PL" altLang="pl-PL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994957" y="754631"/>
            <a:ext cx="4806336" cy="372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l-PL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2469E5-637E-427C-B047-B15A48433A57}" type="slidenum">
              <a:rPr lang="pl-PL" altLang="pl-PL"/>
              <a:pPr/>
              <a:t>53</a:t>
            </a:fld>
            <a:endParaRPr lang="pl-PL" altLang="pl-PL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994957" y="754631"/>
            <a:ext cx="4806336" cy="372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l-PL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3B56DA-D45F-4F54-9A06-96712A214CEE}" type="slidenum">
              <a:rPr lang="pl-PL" altLang="pl-PL"/>
              <a:pPr/>
              <a:t>54</a:t>
            </a:fld>
            <a:endParaRPr lang="pl-PL" altLang="pl-PL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994957" y="754631"/>
            <a:ext cx="4806336" cy="372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l-PL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3BE551-5861-4D6C-8071-1D5692114E33}" type="slidenum">
              <a:rPr lang="pl-PL" altLang="pl-PL"/>
              <a:pPr/>
              <a:t>55</a:t>
            </a:fld>
            <a:endParaRPr lang="pl-PL" altLang="pl-PL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994957" y="754631"/>
            <a:ext cx="4806336" cy="372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l-PL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F1138F-503D-400A-942D-9600FA7A0409}" type="slidenum">
              <a:rPr lang="pl-PL" altLang="pl-PL"/>
              <a:pPr/>
              <a:t>56</a:t>
            </a:fld>
            <a:endParaRPr lang="pl-PL" altLang="pl-PL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994957" y="754631"/>
            <a:ext cx="4806336" cy="372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l-PL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BFF96F-729C-4849-BCA1-088136767F4F}" type="slidenum">
              <a:rPr lang="pl-PL" altLang="pl-PL"/>
              <a:pPr/>
              <a:t>57</a:t>
            </a:fld>
            <a:endParaRPr lang="pl-PL" altLang="pl-PL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994957" y="754631"/>
            <a:ext cx="4806336" cy="372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l-PL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E2E52F-102D-42BC-AE6B-2DD3A155EA02}" type="slidenum">
              <a:rPr lang="pl-PL" altLang="pl-PL"/>
              <a:pPr/>
              <a:t>58</a:t>
            </a:fld>
            <a:endParaRPr lang="pl-PL" altLang="pl-PL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994957" y="754631"/>
            <a:ext cx="4806336" cy="372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l-PL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9AC3B1-1AA8-4CDF-8907-21344360ABA0}" type="slidenum">
              <a:rPr lang="pl-PL" altLang="pl-PL"/>
              <a:pPr/>
              <a:t>59</a:t>
            </a:fld>
            <a:endParaRPr lang="pl-PL" altLang="pl-PL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994957" y="754631"/>
            <a:ext cx="4806336" cy="372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l-PL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C6D23C-B023-4671-81AC-50B1F61E72E0}" type="slidenum">
              <a:rPr lang="pl-PL" altLang="pl-PL"/>
              <a:pPr/>
              <a:t>45</a:t>
            </a:fld>
            <a:endParaRPr lang="pl-PL" altLang="pl-PL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994957" y="754631"/>
            <a:ext cx="4806336" cy="372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l-PL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A46E74-2E9D-4510-AFE2-6B0D2A9512BE}" type="slidenum">
              <a:rPr lang="pl-PL" altLang="pl-PL"/>
              <a:pPr/>
              <a:t>46</a:t>
            </a:fld>
            <a:endParaRPr lang="pl-PL" altLang="pl-PL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994957" y="754631"/>
            <a:ext cx="4806336" cy="372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l-PL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8FA697-75CE-4ABD-802B-EEF76A956549}" type="slidenum">
              <a:rPr lang="pl-PL" altLang="pl-PL"/>
              <a:pPr/>
              <a:t>47</a:t>
            </a:fld>
            <a:endParaRPr lang="pl-PL" altLang="pl-PL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994957" y="754631"/>
            <a:ext cx="4806336" cy="372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l-PL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FD282E-6242-4D43-B18F-1252AD390645}" type="slidenum">
              <a:rPr lang="pl-PL" altLang="pl-PL"/>
              <a:pPr/>
              <a:t>48</a:t>
            </a:fld>
            <a:endParaRPr lang="pl-PL" altLang="pl-PL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994957" y="754631"/>
            <a:ext cx="4806336" cy="372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l-PL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23F4C9-3458-4CD0-93B1-6B736B61ADED}" type="slidenum">
              <a:rPr lang="pl-PL" altLang="pl-PL"/>
              <a:pPr/>
              <a:t>49</a:t>
            </a:fld>
            <a:endParaRPr lang="pl-PL" altLang="pl-PL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994957" y="754631"/>
            <a:ext cx="4806336" cy="372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l-PL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BE1F93-70E5-4A09-B7B8-CA03C1C8080D}" type="slidenum">
              <a:rPr lang="pl-PL" altLang="pl-PL"/>
              <a:pPr/>
              <a:t>50</a:t>
            </a:fld>
            <a:endParaRPr lang="pl-PL" altLang="pl-PL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994957" y="754631"/>
            <a:ext cx="4806336" cy="372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l-PL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AFAEB6-F781-4013-9B48-7979432BFB77}" type="slidenum">
              <a:rPr lang="pl-PL" altLang="pl-PL"/>
              <a:pPr/>
              <a:t>51</a:t>
            </a:fld>
            <a:endParaRPr lang="pl-PL" altLang="pl-PL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994957" y="754631"/>
            <a:ext cx="4806336" cy="372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l-PL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55F1D8-288E-419B-93F9-5F1836BDA2AA}" type="slidenum">
              <a:rPr lang="pl-PL" altLang="pl-PL"/>
              <a:pPr/>
              <a:t>52</a:t>
            </a:fld>
            <a:endParaRPr lang="pl-PL" altLang="pl-PL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994957" y="754631"/>
            <a:ext cx="4806336" cy="372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l-PL"/>
          </a:p>
        </p:txBody>
      </p:sp>
      <p:sp>
        <p:nvSpPr>
          <p:cNvPr id="337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4273-C50B-4B3A-98B0-AF0DD44F80BC}" type="datetime1">
              <a:rPr lang="pl-PL" smtClean="0"/>
              <a:t>2020-09-14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BCCB-9C08-4553-A978-7532CF34F3B9}" type="datetime1">
              <a:rPr lang="pl-PL" smtClean="0"/>
              <a:t>2020-09-14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0C95-8EC4-45F9-B0B5-F586ED0F0BBC}" type="datetime1">
              <a:rPr lang="pl-PL" smtClean="0"/>
              <a:t>2020-09-14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>
          <a:xfrm>
            <a:off x="3127681" y="6247376"/>
            <a:ext cx="2895840" cy="469489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fld id="{09C758FC-F672-4FCC-927A-414399CC267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7727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E887-FC18-4DDD-943A-0933D5C2E0EC}" type="datetime1">
              <a:rPr lang="pl-PL" smtClean="0"/>
              <a:t>2020-09-14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223F-56FF-4595-992C-FDC92D3748DD}" type="datetime1">
              <a:rPr lang="pl-PL" smtClean="0"/>
              <a:t>2020-09-14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4082-E762-4C92-BA43-C55778419F1F}" type="datetime1">
              <a:rPr lang="pl-PL" smtClean="0"/>
              <a:t>2020-09-14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8472-01DA-4EC0-9AD6-7B6B6B3AD844}" type="datetime1">
              <a:rPr lang="pl-PL" smtClean="0"/>
              <a:t>2020-09-14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B82B-A641-47D5-981A-E89EBF7FCCF9}" type="datetime1">
              <a:rPr lang="pl-PL" smtClean="0"/>
              <a:t>2020-09-14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D5A2-BE21-498E-8EE9-54AAF34C76B5}" type="datetime1">
              <a:rPr lang="pl-PL" smtClean="0"/>
              <a:t>2020-09-14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A3AA-8D10-490F-8038-84BFF2B8593E}" type="datetime1">
              <a:rPr lang="pl-PL" smtClean="0"/>
              <a:t>2020-09-14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8F0C-E557-44F9-A12E-7B4B154B7BA5}" type="datetime1">
              <a:rPr lang="pl-PL" smtClean="0"/>
              <a:t>2020-09-14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5E9C5-BD67-4035-96D5-9F3A39AC1548}" type="datetime1">
              <a:rPr lang="pl-PL" smtClean="0"/>
              <a:t>2020-09-14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Ocena dojrzałości noworodka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Łukasz </a:t>
            </a:r>
            <a:r>
              <a:rPr lang="pl-PL" dirty="0" smtClean="0"/>
              <a:t>Karpiński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58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</a:t>
            </a:r>
            <a:r>
              <a:rPr lang="pl-PL" dirty="0" err="1" smtClean="0"/>
              <a:t>Dubowitz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Ocena cech morfologicznych oraz neurologicznych; postawa, kąt zgięcia dłoni, grzbietowe zgięcie stawu skokowego, ułożenie ramion oraz </a:t>
            </a:r>
            <a:r>
              <a:rPr lang="pl-PL" b="1" dirty="0" smtClean="0"/>
              <a:t>kończyn dolnych</a:t>
            </a:r>
            <a:r>
              <a:rPr lang="pl-PL" dirty="0" smtClean="0"/>
              <a:t>, kat podkolanowy, próba pieta-ucho, objaw szarfy, </a:t>
            </a:r>
            <a:r>
              <a:rPr lang="pl-PL" b="1" dirty="0" smtClean="0"/>
              <a:t>ocena napięcia mięśniowego, obrzęki</a:t>
            </a:r>
            <a:r>
              <a:rPr lang="pl-PL" dirty="0" smtClean="0"/>
              <a:t>, grubość oraz kolor skóry, łuszczenie skóry (przezroczystość), meszek płodowy, bruzdy na stopach, brodawka sutkowa, uszy oraz narządy płciowe. </a:t>
            </a:r>
          </a:p>
          <a:p>
            <a:r>
              <a:rPr lang="pl-PL" dirty="0" smtClean="0"/>
              <a:t>Dokładność +- 34 dni.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70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Hipermagnezemia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Najczęściej spowodowane zwiększoną podażą magnezu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Podaż siarczanu magnezu matce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Nadmierna podaż magnezu</a:t>
            </a:r>
          </a:p>
          <a:p>
            <a:r>
              <a:rPr lang="pl-PL" dirty="0" smtClean="0"/>
              <a:t>Objawy pojawiają się przy stężeniu powyżej 6mg/dl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Bezdechy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Letarg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Hipotonia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Hiporefleksja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Upośledzona perystaltyka jelit</a:t>
            </a:r>
          </a:p>
          <a:p>
            <a:r>
              <a:rPr lang="pl-PL" dirty="0" smtClean="0"/>
              <a:t>Leczenie – usunięcie źródła magnezu, rzadko transfuzja wymienna lub dializa.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100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6769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Hipomagnezemia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Zazwyczaj współistnieje z hipokalcemią</a:t>
            </a:r>
          </a:p>
          <a:p>
            <a:r>
              <a:rPr lang="pl-PL" dirty="0" smtClean="0"/>
              <a:t>Objawy – bezdechy i zmniejszenie aktywności ruchowej.</a:t>
            </a:r>
          </a:p>
          <a:p>
            <a:r>
              <a:rPr lang="pl-PL" dirty="0" smtClean="0"/>
              <a:t>Leczenie – podaż siarczanu magnezu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101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74838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Zaburzenia równowagi kwasowo-zasadowej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Kwasica jest wynikiem utrat buforów lub wzrostu lotnych i nielotnych kwasów w przestrzeni pozakomórkowej.</a:t>
            </a:r>
          </a:p>
          <a:p>
            <a:r>
              <a:rPr lang="pl-PL" dirty="0" smtClean="0"/>
              <a:t>Kwasy fizjologicznie powstają w trakcie metabolizmu aminokwasów lub w procesie mineralizacji kości.</a:t>
            </a:r>
          </a:p>
          <a:p>
            <a:r>
              <a:rPr lang="pl-PL" dirty="0" smtClean="0"/>
              <a:t>W skład buforów wchodzą wodorowęglany, fosforany i hemoglobina.</a:t>
            </a:r>
          </a:p>
          <a:p>
            <a:r>
              <a:rPr lang="pl-PL" dirty="0" smtClean="0"/>
              <a:t>Utrzymanie prawidłowego </a:t>
            </a:r>
            <a:r>
              <a:rPr lang="pl-PL" dirty="0" err="1" smtClean="0"/>
              <a:t>pH</a:t>
            </a:r>
            <a:r>
              <a:rPr lang="pl-PL" dirty="0" smtClean="0"/>
              <a:t> zależy od wytwarzania kwasów lotnych (dwutlenek węgla), wymiany kationów pochodzących z kości na wodór oraz nerkowej, wydzielanie jonów wodorowych w postaci kwaśności miareczkowej i wydalanie jonów amonowych.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81038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Kwasica metaboliczna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Luka anionowa (Na-Cl-HCO3)</a:t>
            </a:r>
          </a:p>
          <a:p>
            <a:pPr marL="0" indent="0">
              <a:buNone/>
            </a:pPr>
            <a:r>
              <a:rPr lang="pl-PL" dirty="0" smtClean="0"/>
              <a:t>Kwasica może wynikać z akumulacji kwasów lub utraty bufora. Głównym buforem przestrzeni pozakomórkowej są Na, Cl oraz wodorowęglany.</a:t>
            </a:r>
          </a:p>
          <a:p>
            <a:pPr marL="0" indent="0">
              <a:buNone/>
            </a:pPr>
            <a:r>
              <a:rPr lang="pl-PL" dirty="0" smtClean="0"/>
              <a:t>Zwiększona luka wskazuje na akumulację kwasów organicznych, natomiast prawidłowa luka sugeruje utratę bufora. </a:t>
            </a:r>
          </a:p>
          <a:p>
            <a:pPr marL="0" indent="0">
              <a:buNone/>
            </a:pPr>
            <a:r>
              <a:rPr lang="pl-PL" dirty="0" smtClean="0"/>
              <a:t>Prawidłowa wartość 5-15.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103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553347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Kwasica metaboliczna z podwyższoną luką anionową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Niewydolność nerek, wrodzone błędy metabolizmu, kwasica mleczanowa, ekspozycja na toksyny.</a:t>
            </a:r>
          </a:p>
          <a:p>
            <a:r>
              <a:rPr lang="pl-PL" dirty="0" smtClean="0"/>
              <a:t>Kwasica mleczanowa – skutek obniżonej perfuzji tkanek u noworodków z niedotlenieniem lub ciężką chorobą krążeniową.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104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0906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Kwasica metaboliczna z prawidłową luką anionową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77478"/>
            <a:ext cx="8229600" cy="4525963"/>
          </a:xfrm>
        </p:spPr>
        <p:txBody>
          <a:bodyPr/>
          <a:lstStyle/>
          <a:p>
            <a:r>
              <a:rPr lang="pl-PL" dirty="0" smtClean="0"/>
              <a:t>Wynika z utrata bufora przez nerki lub przewód pokarmowy. </a:t>
            </a:r>
          </a:p>
          <a:p>
            <a:endParaRPr lang="en-GB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67544" y="27867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Kwasica metaboliczna</a:t>
            </a:r>
            <a:endParaRPr lang="en-GB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3789040"/>
            <a:ext cx="8229600" cy="2520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Należy leczyć przyczynę kwasicy.</a:t>
            </a:r>
          </a:p>
          <a:p>
            <a:r>
              <a:rPr lang="pl-PL" dirty="0" smtClean="0"/>
              <a:t>Poprawić rzut serca w przypadku wysokiej luki anionowej</a:t>
            </a:r>
          </a:p>
          <a:p>
            <a:r>
              <a:rPr lang="pl-PL" dirty="0" smtClean="0"/>
              <a:t>Zmniejszenie utraty wodorowęglanów lub dostarczenie buforów.</a:t>
            </a:r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105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53154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Zasadowica</a:t>
            </a:r>
            <a:r>
              <a:rPr lang="pl-PL" dirty="0" smtClean="0"/>
              <a:t> metaboliczna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Przyczynę można ocenić oznaczając poziom chloru w moczu</a:t>
            </a:r>
          </a:p>
          <a:p>
            <a:endParaRPr lang="en-GB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257519"/>
              </p:ext>
            </p:extLst>
          </p:nvPr>
        </p:nvGraphicFramePr>
        <p:xfrm>
          <a:off x="1187624" y="2924944"/>
          <a:ext cx="6888088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044"/>
                <a:gridCol w="3444044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Niskie stężenie chloru w moczu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Wysokie stężenie chloru</a:t>
                      </a:r>
                      <a:r>
                        <a:rPr lang="pl-PL" baseline="0" dirty="0" smtClean="0"/>
                        <a:t> w moczu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Leczenie </a:t>
                      </a:r>
                      <a:r>
                        <a:rPr lang="pl-PL" dirty="0" err="1" smtClean="0"/>
                        <a:t>diuretykami</a:t>
                      </a:r>
                      <a:r>
                        <a:rPr lang="pl-PL" dirty="0" smtClean="0"/>
                        <a:t> (późne)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Zespół </a:t>
                      </a:r>
                      <a:r>
                        <a:rPr lang="pl-PL" dirty="0" err="1" smtClean="0"/>
                        <a:t>Bartera</a:t>
                      </a:r>
                      <a:r>
                        <a:rPr lang="pl-PL" dirty="0" smtClean="0"/>
                        <a:t> z nadmiarem </a:t>
                      </a:r>
                      <a:r>
                        <a:rPr lang="pl-PL" dirty="0" err="1" smtClean="0"/>
                        <a:t>mineralokortykoidów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Szybka korekta</a:t>
                      </a:r>
                      <a:r>
                        <a:rPr lang="pl-PL" baseline="0" dirty="0" smtClean="0"/>
                        <a:t> skompensowanej kwasicy oddechowej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Podaż zasad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Odsysanie z sondy żołądkowej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Masywna transfuzja</a:t>
                      </a:r>
                      <a:r>
                        <a:rPr lang="pl-PL" baseline="0" dirty="0" smtClean="0"/>
                        <a:t> preparatów krwi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Wymioty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Leczenie </a:t>
                      </a:r>
                      <a:r>
                        <a:rPr lang="pl-PL" dirty="0" err="1" smtClean="0"/>
                        <a:t>diuretykami</a:t>
                      </a:r>
                      <a:r>
                        <a:rPr lang="pl-PL" dirty="0" smtClean="0"/>
                        <a:t> (wczesne)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Biegunka wydzielnicza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Hipokaliemia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106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6617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Kwasica i </a:t>
            </a:r>
            <a:r>
              <a:rPr lang="pl-PL" dirty="0" err="1" smtClean="0"/>
              <a:t>zasadowica</a:t>
            </a:r>
            <a:r>
              <a:rPr lang="pl-PL" dirty="0" smtClean="0"/>
              <a:t> oddechowa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Wynika z zaburzeń równowagi oddechowej i wynika z parametrów wentylacji.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Leczenie polega na odpowiedniej wentylacji.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107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02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</a:t>
            </a:r>
            <a:r>
              <a:rPr lang="pl-PL" dirty="0" err="1" smtClean="0"/>
              <a:t>Amiel-Tison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55914" cy="49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936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4205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Ocena unaczynienia soczewki oka.</a:t>
            </a:r>
            <a:br>
              <a:rPr lang="pl-PL" dirty="0"/>
            </a:b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2037"/>
            <a:ext cx="3007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Znalezione obrazy dla zapytania Assessment of gestational age by examination of the anterior vascular capsule of the l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60" y="2708920"/>
            <a:ext cx="37909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alezione obrazy dla zapytania Assessment of gestational age by examination of the anterior vascular capsule of the le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30" y="2924944"/>
            <a:ext cx="1581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23528" y="1305634"/>
            <a:ext cx="8672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Ocena opiera się na obserwacji fizjologicznego procesu zanikania naczyń soczewki</a:t>
            </a:r>
          </a:p>
          <a:p>
            <a:r>
              <a:rPr lang="pl-PL" sz="2000" dirty="0" smtClean="0"/>
              <a:t> pomiędzy 27 a 34 tygodniem ciąży.</a:t>
            </a:r>
            <a:endParaRPr lang="en-GB" sz="20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224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Dodatkowe metody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Badanie USG </a:t>
            </a:r>
            <a:r>
              <a:rPr lang="pl-PL" dirty="0" err="1" smtClean="0"/>
              <a:t>przezciemieniowe</a:t>
            </a:r>
            <a:endParaRPr lang="pl-PL" dirty="0" smtClean="0"/>
          </a:p>
          <a:p>
            <a:r>
              <a:rPr lang="pl-PL" dirty="0" smtClean="0"/>
              <a:t>Elektroencefalografia</a:t>
            </a:r>
          </a:p>
          <a:p>
            <a:r>
              <a:rPr lang="pl-PL" dirty="0" smtClean="0"/>
              <a:t>Elektroretinografia</a:t>
            </a:r>
          </a:p>
          <a:p>
            <a:r>
              <a:rPr lang="pl-PL" dirty="0" smtClean="0"/>
              <a:t>Szybkość przewodzenia bodźców słuchowych, dotykowych, wzrokowych</a:t>
            </a:r>
          </a:p>
          <a:p>
            <a:r>
              <a:rPr lang="pl-PL" dirty="0" smtClean="0"/>
              <a:t>Ocena unaczynienia soczewki oka.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6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</a:t>
            </a:r>
            <a:r>
              <a:rPr lang="pl-PL" dirty="0" err="1" smtClean="0"/>
              <a:t>Burdjalov`a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23987"/>
            <a:ext cx="6553200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72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</a:t>
            </a:r>
            <a:r>
              <a:rPr lang="pl-PL" dirty="0" err="1" smtClean="0"/>
              <a:t>Burdjalov`a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916832"/>
            <a:ext cx="41529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2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Rozpoznawanie noworodków z grup ryzyka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Dr n. med. Łukasz Karpiński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2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Ocena prenatalna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 smtClean="0"/>
              <a:t>Profil biofizyczny</a:t>
            </a:r>
          </a:p>
          <a:p>
            <a:r>
              <a:rPr lang="pl-PL" dirty="0"/>
              <a:t>czynności serca płodu (FHR)</a:t>
            </a:r>
          </a:p>
          <a:p>
            <a:r>
              <a:rPr lang="pl-PL" dirty="0"/>
              <a:t>napięcia mięśniowego płodu</a:t>
            </a:r>
          </a:p>
          <a:p>
            <a:r>
              <a:rPr lang="pl-PL" dirty="0"/>
              <a:t>ruchów płodu</a:t>
            </a:r>
          </a:p>
          <a:p>
            <a:r>
              <a:rPr lang="pl-PL" dirty="0"/>
              <a:t>ruchów oddechowych płodu</a:t>
            </a:r>
          </a:p>
          <a:p>
            <a:r>
              <a:rPr lang="pl-PL" dirty="0"/>
              <a:t>i</a:t>
            </a:r>
            <a:r>
              <a:rPr lang="pl-PL" dirty="0" smtClean="0"/>
              <a:t>lości płynu owodniowego.</a:t>
            </a:r>
          </a:p>
          <a:p>
            <a:pPr marL="0" indent="0">
              <a:buNone/>
            </a:pPr>
            <a:r>
              <a:rPr lang="pl-PL" dirty="0" smtClean="0"/>
              <a:t>Test pozwala ocenić przede wszystkim niedotlenienie płodu.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85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Profil biofizyczny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r>
              <a:rPr lang="pl-PL" b="1" dirty="0"/>
              <a:t>Test </a:t>
            </a:r>
            <a:r>
              <a:rPr lang="pl-PL" b="1" dirty="0" err="1"/>
              <a:t>niestresowy</a:t>
            </a:r>
            <a:r>
              <a:rPr lang="pl-PL" dirty="0"/>
              <a:t> – polega na ciągłym 30 minutowym zapisie KTG, gdzie w przypadku nie stwierdzenia okresowych zmian częstotliwości akcji serca płodu przedłuża się monitorowanie o kolejne 30 minut.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Profil biofizyczny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Punkty 2-5 ocenia się przez 30 minut przy użyciu badania USG.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9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Ocena prenatalna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/>
              <a:t>Badanie ultrasonograficzne</a:t>
            </a:r>
          </a:p>
          <a:p>
            <a:r>
              <a:rPr lang="pl-PL" altLang="pl-PL" dirty="0"/>
              <a:t>Data ostatniej miesiączki</a:t>
            </a:r>
          </a:p>
          <a:p>
            <a:r>
              <a:rPr lang="pl-PL" altLang="pl-PL" dirty="0"/>
              <a:t>Data odczuwania przez matkę pierwszych ruchów płodu (16-18. </a:t>
            </a:r>
            <a:r>
              <a:rPr lang="pl-PL" altLang="pl-PL" dirty="0" err="1"/>
              <a:t>t.c</a:t>
            </a:r>
            <a:r>
              <a:rPr lang="pl-PL" altLang="pl-PL" dirty="0"/>
              <a:t>.)</a:t>
            </a:r>
          </a:p>
          <a:p>
            <a:r>
              <a:rPr lang="pl-PL" altLang="pl-PL" dirty="0"/>
              <a:t>Pierwsze  odnotowane tony serca w badaniu USG metodą </a:t>
            </a:r>
            <a:r>
              <a:rPr lang="pl-PL" altLang="pl-PL" dirty="0" smtClean="0"/>
              <a:t>Dopplera</a:t>
            </a:r>
            <a:endParaRPr lang="pl-PL" alt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11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Profil biofizyczny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098535"/>
              </p:ext>
            </p:extLst>
          </p:nvPr>
        </p:nvGraphicFramePr>
        <p:xfrm>
          <a:off x="1403647" y="1600200"/>
          <a:ext cx="7128792" cy="4525962"/>
        </p:xfrm>
        <a:graphic>
          <a:graphicData uri="http://schemas.openxmlformats.org/drawingml/2006/table">
            <a:tbl>
              <a:tblPr/>
              <a:tblGrid>
                <a:gridCol w="2376264"/>
                <a:gridCol w="2376264"/>
                <a:gridCol w="2376264"/>
              </a:tblGrid>
              <a:tr h="364158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effectLst/>
                        </a:rPr>
                        <a:t>Parametr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Prawidłowy (2 pkt)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>
                          <a:effectLst/>
                        </a:rPr>
                        <a:t>Nieprawidłowy (0 pkt)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32361"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FHR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</a:rPr>
                        <a:t>Co najmniej dwie akceleracje w ciągu 30 minut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Mniej niż dwie akceleracje spełniające kryterium w ciągu 30 minut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76293"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Ruchy oddechowe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effectLst/>
                        </a:rPr>
                        <a:t>Co najmniej jeden epizod &gt;30 s w ciągu 30 </a:t>
                      </a:r>
                      <a:endParaRPr lang="pl-PL" sz="1200" dirty="0" smtClean="0">
                        <a:effectLst/>
                      </a:endParaRPr>
                    </a:p>
                    <a:p>
                      <a:r>
                        <a:rPr lang="pl-PL" sz="1200" dirty="0" smtClean="0">
                          <a:effectLst/>
                        </a:rPr>
                        <a:t>minut</a:t>
                      </a:r>
                      <a:endParaRPr lang="pl-PL" sz="1200" dirty="0">
                        <a:effectLst/>
                      </a:endParaRP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Brak lub krótsze niż 30 s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76293"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Ruchy płodu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</a:rPr>
                        <a:t>Co najmniej trzy ruchy tułowia lub kończyn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Mniej niż trzy ruchy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144496"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Napięcie mięśniowe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Co najmniej dwa epizody aktywnego wyprostowania i zgięcia kończyny lub tułowia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Brak ruchów lub ruchy powolne i niepełne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32361"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Płyn owodniowy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Co najmniej jeden zbiornik &gt; 2 cm lub więcej w osi pionowej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</a:rPr>
                        <a:t>Brak płynu lub wymiar mniejszy niż 2 cm</a:t>
                      </a:r>
                    </a:p>
                  </a:txBody>
                  <a:tcPr marL="52023" marR="52023" marT="26011" marB="26011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25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Ocena dojrzałości płuc płodu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Poprzednia prezentacja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5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Wiek matki w momencie porodu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Powyżej 40 roku życia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Aberracje chromosomowe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Makrosomia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IUGR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Oddzielenie lub przodowanie łożyska</a:t>
            </a:r>
          </a:p>
          <a:p>
            <a:r>
              <a:rPr lang="pl-PL" dirty="0" smtClean="0"/>
              <a:t>Poniżej 16 roku życia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IUGR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Wcześniactwo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Przemoc wobec dziecka/zaniedbanie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326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Czynniki osobnicze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Ubóstwo – wcześniactwo, IUGR, zakażenie</a:t>
            </a:r>
          </a:p>
          <a:p>
            <a:r>
              <a:rPr lang="pl-PL" dirty="0" smtClean="0"/>
              <a:t>Palenie papierosów – zwiększona śmiertelność okołoporodowa, IUGR</a:t>
            </a:r>
          </a:p>
          <a:p>
            <a:r>
              <a:rPr lang="pl-PL" dirty="0" smtClean="0"/>
              <a:t>Uzależnienie od narkotyków i alkoholu – IUGR, FAS, SIDS, przemoc wobec dziecka/zaniedbanie</a:t>
            </a:r>
          </a:p>
          <a:p>
            <a:r>
              <a:rPr lang="pl-PL" dirty="0" smtClean="0"/>
              <a:t>Uboga dieta – łagodny IUGR aż do zgonu dziecka</a:t>
            </a:r>
          </a:p>
          <a:p>
            <a:r>
              <a:rPr lang="pl-PL" dirty="0" smtClean="0"/>
              <a:t>Uraz – oddzielenie łożyska, zgon płodu, wcześniactwo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397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 zdrowia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Cukrzyca – zgon wewnątrzmaciczny, makrosomia, ZZO, hipoglikemia, wady wrodzone</a:t>
            </a:r>
          </a:p>
          <a:p>
            <a:r>
              <a:rPr lang="pl-PL" dirty="0" smtClean="0"/>
              <a:t>Choroby tarczycy – niedoczynność tarczycy, nadczynność tarczycy, wole</a:t>
            </a:r>
          </a:p>
          <a:p>
            <a:r>
              <a:rPr lang="pl-PL" dirty="0" smtClean="0"/>
              <a:t>Choroby nerek – zgon wewnątrzmaciczny, IUGR, wcześniactwo</a:t>
            </a:r>
          </a:p>
          <a:p>
            <a:r>
              <a:rPr lang="pl-PL" dirty="0" smtClean="0"/>
              <a:t>Zakażenia układu moczowego – wcześniactwo, posocznica</a:t>
            </a:r>
          </a:p>
          <a:p>
            <a:r>
              <a:rPr lang="pl-PL" dirty="0" smtClean="0"/>
              <a:t>Choroby serca/płuc – zgon wewnątrzmaciczny, UGR, wcześniactwo</a:t>
            </a:r>
          </a:p>
          <a:p>
            <a:r>
              <a:rPr lang="pl-PL" dirty="0" smtClean="0"/>
              <a:t>Nadciśnienie – zgon wewnątrzmaciczny, IUGR, wcześniactwo, zamartwica</a:t>
            </a:r>
          </a:p>
          <a:p>
            <a:r>
              <a:rPr lang="pl-PL" dirty="0" smtClean="0"/>
              <a:t>Niedokrwistość – </a:t>
            </a:r>
            <a:r>
              <a:rPr lang="pl-PL" dirty="0" err="1" smtClean="0"/>
              <a:t>j.w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Izoimmuniacja</a:t>
            </a:r>
            <a:r>
              <a:rPr lang="pl-PL" dirty="0" smtClean="0"/>
              <a:t> – Zgon wewnątrzmaciczny, obrzęk, niedokrwistość, żółtaczka, krwawienie (antygeny płytkowe)</a:t>
            </a:r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483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 położnicza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Porody noworodków urodzonych przedwcześnie</a:t>
            </a:r>
          </a:p>
          <a:p>
            <a:r>
              <a:rPr lang="pl-PL" dirty="0" smtClean="0"/>
              <a:t>Leki przyjmowane przez matkę</a:t>
            </a:r>
          </a:p>
          <a:p>
            <a:r>
              <a:rPr lang="pl-PL" dirty="0" smtClean="0"/>
              <a:t>Krwawienie we wczesnej ciąży – zgon wewnątrzmaciczny, wcześniactwo</a:t>
            </a:r>
          </a:p>
          <a:p>
            <a:r>
              <a:rPr lang="pl-PL" dirty="0" smtClean="0"/>
              <a:t>Hipertermia – zgon płodu, wady płodu</a:t>
            </a:r>
          </a:p>
          <a:p>
            <a:r>
              <a:rPr lang="pl-PL" dirty="0" smtClean="0"/>
              <a:t>Krwawienie w trzecim trymestrze ciąży</a:t>
            </a:r>
          </a:p>
          <a:p>
            <a:r>
              <a:rPr lang="pl-PL" dirty="0" smtClean="0"/>
              <a:t>Przedwczesne pęknięcie błon płodowych – zakażenie</a:t>
            </a:r>
          </a:p>
          <a:p>
            <a:r>
              <a:rPr lang="pl-PL" dirty="0" smtClean="0"/>
              <a:t>Zakażenie TORCH</a:t>
            </a:r>
          </a:p>
          <a:p>
            <a:r>
              <a:rPr lang="pl-PL" dirty="0" smtClean="0"/>
              <a:t>Uraz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065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Charakterystyka płodu i związane z tym ryzyko dla płodu i noworodka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Ciąża mnoga – IUGR, zespół przetoczenia pomiędzy bliźniętami, wcześniactwo, uraz, zamartwica</a:t>
            </a:r>
          </a:p>
          <a:p>
            <a:r>
              <a:rPr lang="pl-PL" dirty="0" smtClean="0"/>
              <a:t>IUGR – zgon, wady wrodzone, zamartwica, hipoglikemia, </a:t>
            </a:r>
            <a:r>
              <a:rPr lang="pl-PL" dirty="0" err="1" smtClean="0"/>
              <a:t>policytemia</a:t>
            </a:r>
            <a:endParaRPr lang="pl-PL" dirty="0" smtClean="0"/>
          </a:p>
          <a:p>
            <a:r>
              <a:rPr lang="pl-PL" dirty="0" smtClean="0"/>
              <a:t>Makrosomia – wady, uraz, hipoglikemia</a:t>
            </a:r>
          </a:p>
          <a:p>
            <a:r>
              <a:rPr lang="pl-PL" dirty="0" smtClean="0"/>
              <a:t>Nieprawidłowe położenie płodu – wady wrodzone, uraz, krwotok</a:t>
            </a:r>
          </a:p>
          <a:p>
            <a:r>
              <a:rPr lang="pl-PL" dirty="0" smtClean="0"/>
              <a:t>Zaburzenia rytmu – blok serca, obrzęk, zamartwica</a:t>
            </a:r>
          </a:p>
          <a:p>
            <a:r>
              <a:rPr lang="pl-PL" dirty="0" smtClean="0"/>
              <a:t>Wielowodzie – wady wrodzone</a:t>
            </a:r>
          </a:p>
          <a:p>
            <a:r>
              <a:rPr lang="pl-PL" dirty="0" smtClean="0"/>
              <a:t>Małowodzie – niewydolność łożyska, zgon, IUGR, agenezja nerek, hipoplazja płuc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7220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Urodzeniowa masa </a:t>
            </a:r>
            <a:r>
              <a:rPr lang="pl-PL" dirty="0" err="1" smtClean="0"/>
              <a:t>ciałą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LBW- mała urodzeniowa masa ciała – poniżej 2500g.</a:t>
            </a:r>
          </a:p>
          <a:p>
            <a:r>
              <a:rPr lang="pl-PL" dirty="0" smtClean="0"/>
              <a:t>VLBW – bardzo mała urodzeniowa masa ciała – poniżej 1500g</a:t>
            </a:r>
          </a:p>
          <a:p>
            <a:r>
              <a:rPr lang="pl-PL" dirty="0" smtClean="0"/>
              <a:t>ELBW – ekstremalnie mała urodzeniowa masa ciała – poniżej 1000g</a:t>
            </a:r>
          </a:p>
          <a:p>
            <a:r>
              <a:rPr lang="pl-PL" dirty="0" smtClean="0"/>
              <a:t>ILBW – niewiarygodnie mała urodzeniowa masa ciała – poniżej 750g</a:t>
            </a:r>
          </a:p>
          <a:p>
            <a:r>
              <a:rPr lang="pl-PL" dirty="0" smtClean="0"/>
              <a:t>Noworodek płodowy – poniżej 500g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Wiek </a:t>
            </a:r>
            <a:r>
              <a:rPr lang="pl-PL" dirty="0" err="1" smtClean="0"/>
              <a:t>postkoncepcyjny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579929" cy="497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Wiek </a:t>
            </a:r>
            <a:r>
              <a:rPr lang="pl-PL" dirty="0" err="1" smtClean="0"/>
              <a:t>postkoncepcyjny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735787" cy="490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8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Badanie ultrasonograficzna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Im wcześniej wykonane badanie USG tym bardziej dokładne. Zalecane przed 20 tygodniem ciąży. Dokładność +- 9 dni.</a:t>
            </a:r>
          </a:p>
          <a:p>
            <a:r>
              <a:rPr lang="pl-PL" dirty="0" smtClean="0"/>
              <a:t>W pierwszym trymestrze wykorzystuje się długość ciemieniowo-siedzeniową.</a:t>
            </a:r>
          </a:p>
          <a:p>
            <a:r>
              <a:rPr lang="pl-PL" dirty="0" smtClean="0"/>
              <a:t>W II trymestrze wykorzystuje się obwód główki oraz jej wymiar dwuskroniowy, obwód brzucha, klatki piersiowej oraz długość kości udowej.</a:t>
            </a:r>
          </a:p>
          <a:p>
            <a:r>
              <a:rPr lang="pl-PL" dirty="0" smtClean="0"/>
              <a:t>Pomiary w III trymestrze są niedokładne (+- 15 dni).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9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Wiek </a:t>
            </a:r>
            <a:r>
              <a:rPr lang="pl-PL" dirty="0" err="1" smtClean="0"/>
              <a:t>postkoncepcyjny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722963" cy="478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9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Wiek </a:t>
            </a:r>
            <a:r>
              <a:rPr lang="pl-PL" dirty="0" err="1" smtClean="0"/>
              <a:t>postkoncepcyjny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875363" cy="48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4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Czynniki ryzyka nieprawidłowego rozwoju u noworodków ELBW.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22" y="1484784"/>
            <a:ext cx="73612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6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Skale ciężkości choroby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SNAP II</a:t>
            </a:r>
          </a:p>
          <a:p>
            <a:r>
              <a:rPr lang="pl-PL" dirty="0" smtClean="0"/>
              <a:t>Najniższe średnie ciśnienie tętnicze</a:t>
            </a:r>
          </a:p>
          <a:p>
            <a:r>
              <a:rPr lang="pl-PL" dirty="0" smtClean="0"/>
              <a:t>Najniższa ciepłota ciała</a:t>
            </a:r>
          </a:p>
          <a:p>
            <a:r>
              <a:rPr lang="pl-PL" dirty="0" smtClean="0"/>
              <a:t>Najniższe </a:t>
            </a:r>
            <a:r>
              <a:rPr lang="pl-PL" dirty="0" err="1" smtClean="0"/>
              <a:t>pH</a:t>
            </a:r>
            <a:endParaRPr lang="pl-PL" dirty="0" smtClean="0"/>
          </a:p>
          <a:p>
            <a:r>
              <a:rPr lang="pl-PL" dirty="0" smtClean="0"/>
              <a:t>Występowanie drgawek</a:t>
            </a:r>
          </a:p>
          <a:p>
            <a:r>
              <a:rPr lang="pl-PL" dirty="0" smtClean="0"/>
              <a:t>Diureza</a:t>
            </a:r>
          </a:p>
          <a:p>
            <a:r>
              <a:rPr lang="pl-PL" dirty="0" smtClean="0"/>
              <a:t>Stosunek FiO2/PaO2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2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Skale ciężkości choroby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SNAPPE II</a:t>
            </a:r>
          </a:p>
          <a:p>
            <a:pPr marL="0" indent="0">
              <a:buNone/>
            </a:pPr>
            <a:r>
              <a:rPr lang="pl-PL" dirty="0" smtClean="0"/>
              <a:t>SNAP II +</a:t>
            </a:r>
          </a:p>
          <a:p>
            <a:r>
              <a:rPr lang="pl-PL" dirty="0" smtClean="0"/>
              <a:t>Masa urodzeniowa</a:t>
            </a:r>
          </a:p>
          <a:p>
            <a:r>
              <a:rPr lang="pl-PL" dirty="0" smtClean="0"/>
              <a:t>Punktacja </a:t>
            </a:r>
            <a:r>
              <a:rPr lang="pl-PL" dirty="0" err="1" smtClean="0"/>
              <a:t>Apgar</a:t>
            </a:r>
            <a:r>
              <a:rPr lang="pl-PL" dirty="0" smtClean="0"/>
              <a:t> w 5 minucie</a:t>
            </a:r>
          </a:p>
          <a:p>
            <a:r>
              <a:rPr lang="pl-PL" dirty="0" smtClean="0"/>
              <a:t>SGA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18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</a:t>
            </a:r>
            <a:r>
              <a:rPr lang="pl-PL" dirty="0" err="1" smtClean="0"/>
              <a:t>Apgar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oddychanie,</a:t>
            </a:r>
          </a:p>
          <a:p>
            <a:r>
              <a:rPr lang="pl-PL" dirty="0"/>
              <a:t>czynność serca,</a:t>
            </a:r>
          </a:p>
          <a:p>
            <a:r>
              <a:rPr lang="pl-PL" dirty="0"/>
              <a:t>zabarwienie skóry,</a:t>
            </a:r>
          </a:p>
          <a:p>
            <a:r>
              <a:rPr lang="pl-PL" dirty="0"/>
              <a:t>napięcie mięśni</a:t>
            </a:r>
          </a:p>
          <a:p>
            <a:r>
              <a:rPr lang="pl-PL" dirty="0"/>
              <a:t>odruchy fizjologiczne.</a:t>
            </a:r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695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</a:t>
            </a:r>
            <a:r>
              <a:rPr lang="pl-PL" dirty="0" err="1" smtClean="0"/>
              <a:t>Apgar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czynność serca (jeśli jej nie ma – 0 pkt, poniżej 100 uderzeń na minutę – 1 pkt, powyżej 100/min – 2 pkt). Czynność serca powinna być liczona co najmniej przez 30 sekund;</a:t>
            </a:r>
          </a:p>
          <a:p>
            <a:r>
              <a:rPr lang="pl-PL" dirty="0"/>
              <a:t>czynność oddechową (nieobecna– 0 pkt, zwolniona lub nieregularna – 1 pkt, aktywne ruchy – 2 pkt);</a:t>
            </a:r>
          </a:p>
          <a:p>
            <a:r>
              <a:rPr lang="pl-PL" dirty="0"/>
              <a:t>napięcie mięśniowe (wiotkie – 0 pkt, obecne – 1 pkt, aktywne ruchy – 2 pkt). W razie niedotlenienia napięcie mięśniowe ulega osłabieniu aż do całkowitego zwiotczenia.</a:t>
            </a:r>
          </a:p>
          <a:p>
            <a:r>
              <a:rPr lang="pl-PL" dirty="0"/>
              <a:t>reakcja na wprowadzenie cewnika do nosa, w ten sposób sprawdza się odruchy (brak – 0 pkt, grymas – 1 pkt, kichanie – 2 pkt)</a:t>
            </a:r>
          </a:p>
          <a:p>
            <a:r>
              <a:rPr lang="pl-PL" dirty="0"/>
              <a:t>zabarwienie skóry (blada – 0 pkt, sinica obwodowa – 1 pkt, różowa – 2 pkt). Często zaraz po urodzeniu występuje sinica obwodowa, co powoduje, że większość noworodków otrzymuje tylko 1 punkt za kolor skóry, stąd tylko 15 proc. wszystkich noworodków w 1. minucie życia uzyskuje 10 punktów </a:t>
            </a:r>
            <a:r>
              <a:rPr lang="pl-PL" dirty="0" err="1"/>
              <a:t>Apgar</a:t>
            </a:r>
            <a:r>
              <a:rPr lang="pl-PL" dirty="0"/>
              <a:t>.</a:t>
            </a:r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940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Ocenę noworodka lekarz </a:t>
            </a:r>
            <a:r>
              <a:rPr lang="pl-PL" b="1" dirty="0" smtClean="0"/>
              <a:t>wykonuje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dwukrotnie</a:t>
            </a:r>
            <a:r>
              <a:rPr lang="pl-PL" dirty="0"/>
              <a:t>: w pierwszej i piątej minucie życia – u noworodków urodzonych w stanie dobrym (które otrzymały 8–10 pkt </a:t>
            </a:r>
            <a:r>
              <a:rPr lang="pl-PL" dirty="0" err="1"/>
              <a:t>Apgar</a:t>
            </a:r>
            <a:r>
              <a:rPr lang="pl-PL" dirty="0"/>
              <a:t>)</a:t>
            </a:r>
          </a:p>
          <a:p>
            <a:r>
              <a:rPr lang="pl-PL" dirty="0"/>
              <a:t>czterokrotnie: w pierwszej, trzeciej, piątej i dziesiątej minucie życia – u noworodków urodzonych w stanie średnim (4–7 pkt </a:t>
            </a:r>
            <a:r>
              <a:rPr lang="pl-PL" dirty="0" err="1"/>
              <a:t>Apgar</a:t>
            </a:r>
            <a:r>
              <a:rPr lang="pl-PL" dirty="0"/>
              <a:t>) i ciężkim (0–3 pkt </a:t>
            </a:r>
            <a:r>
              <a:rPr lang="pl-PL" dirty="0" err="1"/>
              <a:t>Apgar</a:t>
            </a:r>
            <a:r>
              <a:rPr lang="pl-PL" dirty="0"/>
              <a:t>).</a:t>
            </a:r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555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Stan </a:t>
            </a:r>
            <a:r>
              <a:rPr lang="en-GB" b="1" dirty="0" err="1"/>
              <a:t>noworodka</a:t>
            </a:r>
            <a:r>
              <a:rPr lang="en-GB" b="1" dirty="0"/>
              <a:t> </a:t>
            </a:r>
            <a:r>
              <a:rPr lang="en-GB" b="1" dirty="0" err="1"/>
              <a:t>oceniamy</a:t>
            </a:r>
            <a:r>
              <a:rPr lang="en-GB" b="1" dirty="0"/>
              <a:t> jest: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jako dobry, jeżeli punktacja w skali </a:t>
            </a:r>
            <a:r>
              <a:rPr lang="pl-PL" dirty="0" err="1"/>
              <a:t>Apgar</a:t>
            </a:r>
            <a:r>
              <a:rPr lang="pl-PL" dirty="0"/>
              <a:t> wynosi 8-10 punktów</a:t>
            </a:r>
          </a:p>
          <a:p>
            <a:r>
              <a:rPr lang="pl-PL" dirty="0"/>
              <a:t>średni, gdy wynosi ona 4-7 punktów</a:t>
            </a:r>
          </a:p>
          <a:p>
            <a:r>
              <a:rPr lang="pl-PL" dirty="0"/>
              <a:t>zły przy punktacji poniżej 4 punktów.</a:t>
            </a:r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134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Punktacja </a:t>
            </a:r>
            <a:r>
              <a:rPr lang="pl-PL" dirty="0" err="1" smtClean="0"/>
              <a:t>Apgar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Nie jest stworzona do oceny noworodków przedwcześnie urodzonych.</a:t>
            </a:r>
          </a:p>
          <a:p>
            <a:r>
              <a:rPr lang="pl-PL" dirty="0" smtClean="0"/>
              <a:t>Często ocena nadawana jest jakiś czas po porodzie</a:t>
            </a:r>
          </a:p>
          <a:p>
            <a:r>
              <a:rPr lang="pl-PL" dirty="0" smtClean="0"/>
              <a:t>Ocenia parametry o różnej istotności (kolor skóry vs. Czynność serca)</a:t>
            </a:r>
          </a:p>
          <a:p>
            <a:r>
              <a:rPr lang="pl-PL" dirty="0" smtClean="0"/>
              <a:t>Badania nie wykazały, aby punktacja </a:t>
            </a:r>
            <a:r>
              <a:rPr lang="pl-PL" dirty="0" err="1" smtClean="0"/>
              <a:t>Apgar</a:t>
            </a:r>
            <a:r>
              <a:rPr lang="pl-PL" dirty="0" smtClean="0"/>
              <a:t> jednoznacznie określała rokowanie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0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Data ostatniej miesiączki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Tradycyjna metoda określania czasu trwania ciąży (wraz z pomiarami obwodów brzuch, czasem wyczuwania ruchów płodu oraz czasie, kiedy słychać serce płodu).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03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CRIB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 smtClean="0"/>
              <a:t>Punktowa </a:t>
            </a:r>
            <a:r>
              <a:rPr lang="pl-PL" dirty="0"/>
              <a:t>skala klinicznej oceny ryzyka zgonu dla </a:t>
            </a:r>
            <a:r>
              <a:rPr lang="pl-PL" dirty="0" smtClean="0"/>
              <a:t>noworodków</a:t>
            </a:r>
            <a:r>
              <a:rPr lang="pl-PL" altLang="en-US" dirty="0" smtClean="0"/>
              <a:t> </a:t>
            </a:r>
          </a:p>
          <a:p>
            <a:pPr algn="ctr"/>
            <a:r>
              <a:rPr lang="pl-PL" altLang="en-US" dirty="0" smtClean="0"/>
              <a:t>Masa </a:t>
            </a:r>
            <a:r>
              <a:rPr lang="pl-PL" altLang="en-US" dirty="0"/>
              <a:t>ciała                0 - 7 pt.</a:t>
            </a:r>
          </a:p>
          <a:p>
            <a:pPr algn="ctr"/>
            <a:r>
              <a:rPr lang="pl-PL" altLang="en-US" dirty="0"/>
              <a:t>wiek ciążowy           0 - 1 </a:t>
            </a:r>
            <a:r>
              <a:rPr lang="pl-PL" altLang="en-US" dirty="0" err="1"/>
              <a:t>pt</a:t>
            </a:r>
            <a:endParaRPr lang="pl-PL" altLang="en-US" dirty="0"/>
          </a:p>
          <a:p>
            <a:pPr algn="ctr"/>
            <a:r>
              <a:rPr lang="pl-PL" altLang="en-US" dirty="0"/>
              <a:t>wady wrodzone        0 - 3 </a:t>
            </a:r>
            <a:r>
              <a:rPr lang="pl-PL" altLang="en-US" dirty="0" err="1"/>
              <a:t>pt</a:t>
            </a:r>
            <a:endParaRPr lang="pl-PL" altLang="en-US" dirty="0"/>
          </a:p>
          <a:p>
            <a:pPr algn="ctr"/>
            <a:r>
              <a:rPr lang="pl-PL" altLang="en-US" dirty="0"/>
              <a:t>niedobór zasad         0 - 3 </a:t>
            </a:r>
            <a:r>
              <a:rPr lang="pl-PL" altLang="en-US" dirty="0" err="1"/>
              <a:t>pt</a:t>
            </a:r>
            <a:endParaRPr lang="pl-PL" altLang="en-US" dirty="0"/>
          </a:p>
          <a:p>
            <a:pPr algn="ctr"/>
            <a:r>
              <a:rPr lang="pl-PL" altLang="en-US" dirty="0"/>
              <a:t>minimalne FiO2       0 - 4 </a:t>
            </a:r>
            <a:r>
              <a:rPr lang="pl-PL" altLang="en-US" dirty="0" err="1"/>
              <a:t>pt</a:t>
            </a:r>
            <a:endParaRPr lang="pl-PL" altLang="en-US" dirty="0"/>
          </a:p>
          <a:p>
            <a:pPr algn="ctr"/>
            <a:r>
              <a:rPr lang="pl-PL" altLang="en-US" dirty="0"/>
              <a:t>maksymalne FiO2    0 - 5 </a:t>
            </a:r>
            <a:r>
              <a:rPr lang="pl-PL" altLang="en-US" dirty="0" err="1"/>
              <a:t>pt</a:t>
            </a:r>
            <a:endParaRPr lang="pl-PL" altLang="en-US" dirty="0"/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740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Skale ciężkości choroby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 smtClean="0"/>
              <a:t>VON-RA</a:t>
            </a:r>
          </a:p>
          <a:p>
            <a:r>
              <a:rPr lang="pl-PL" dirty="0" smtClean="0"/>
              <a:t>Wiek </a:t>
            </a:r>
            <a:r>
              <a:rPr lang="pl-PL" dirty="0" err="1" smtClean="0"/>
              <a:t>postkoncepcyjny</a:t>
            </a:r>
            <a:endParaRPr lang="pl-PL" dirty="0" smtClean="0"/>
          </a:p>
          <a:p>
            <a:r>
              <a:rPr lang="pl-PL" dirty="0" smtClean="0"/>
              <a:t>Ciążą pojedyncza/wielopłodowa</a:t>
            </a:r>
          </a:p>
          <a:p>
            <a:r>
              <a:rPr lang="pl-PL" dirty="0" smtClean="0"/>
              <a:t>Poród poza ośrodkiem referencyjnym</a:t>
            </a:r>
          </a:p>
          <a:p>
            <a:r>
              <a:rPr lang="pl-PL" dirty="0" smtClean="0"/>
              <a:t>Punktacja </a:t>
            </a:r>
            <a:r>
              <a:rPr lang="pl-PL" dirty="0" err="1" smtClean="0"/>
              <a:t>Apgar</a:t>
            </a:r>
            <a:endParaRPr lang="pl-PL" dirty="0" smtClean="0"/>
          </a:p>
          <a:p>
            <a:r>
              <a:rPr lang="pl-PL" dirty="0" smtClean="0"/>
              <a:t>Płeć</a:t>
            </a:r>
          </a:p>
          <a:p>
            <a:r>
              <a:rPr lang="pl-PL" dirty="0" smtClean="0"/>
              <a:t>Rodzaj porodu</a:t>
            </a:r>
          </a:p>
          <a:p>
            <a:r>
              <a:rPr lang="pl-PL" dirty="0" smtClean="0"/>
              <a:t>Obecność wad wrodzonych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4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</a:t>
            </a:r>
            <a:r>
              <a:rPr lang="pl-PL" dirty="0" err="1" smtClean="0"/>
              <a:t>Finnegana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1" y="1412776"/>
            <a:ext cx="4361329" cy="378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53" y="1412776"/>
            <a:ext cx="423859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55576" y="5745187"/>
            <a:ext cx="7371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Punktacja 7 i mniej – dziecko nie wymaga farmakoterapii. </a:t>
            </a:r>
          </a:p>
          <a:p>
            <a:r>
              <a:rPr lang="pl-PL" sz="2400" dirty="0" smtClean="0"/>
              <a:t>Punktacja powyżej 8 – wymagane jest leczenie.</a:t>
            </a:r>
            <a:endParaRPr lang="en-GB" sz="24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2438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Pozostałe grupy ryzyka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Nieprawidłowe badania przesiewowe.</a:t>
            </a:r>
          </a:p>
          <a:p>
            <a:r>
              <a:rPr lang="pl-PL" dirty="0" smtClean="0"/>
              <a:t>Obecność wad wrodzonych.</a:t>
            </a:r>
          </a:p>
          <a:p>
            <a:r>
              <a:rPr lang="pl-PL" dirty="0" smtClean="0"/>
              <a:t>Obecność  zespołów genetycznych.</a:t>
            </a:r>
          </a:p>
          <a:p>
            <a:r>
              <a:rPr lang="pl-PL" dirty="0" smtClean="0"/>
              <a:t>Przebyta posocznica, zapalenie opon mózgowo-</a:t>
            </a:r>
            <a:r>
              <a:rPr lang="pl-PL" dirty="0" err="1" smtClean="0"/>
              <a:t>rdzenowych</a:t>
            </a:r>
            <a:r>
              <a:rPr lang="pl-PL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2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/>
              <a:t>„Near term”,  „late preterm”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646094"/>
            <a:ext cx="8228160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471" rIns="0" bIns="0" anchor="ctr"/>
          <a:lstStyle/>
          <a:p>
            <a:pPr marL="0" indent="0" algn="ctr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i="1" dirty="0"/>
          </a:p>
          <a:p>
            <a:pPr marL="0" indent="0" algn="ctr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dirty="0"/>
          </a:p>
          <a:p>
            <a:pPr marL="0" indent="0" algn="ctr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dirty="0"/>
              <a:t>Są to noworodki urodzone między 34, a 37 tygodniem ciąży.</a:t>
            </a:r>
          </a:p>
          <a:p>
            <a:pPr marL="0" indent="0" algn="ctr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dirty="0"/>
          </a:p>
          <a:p>
            <a:pPr marL="0" indent="0" algn="ctr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C758FC-F672-4FCC-927A-414399CC267F}" type="slidenum">
              <a:rPr lang="pl-PL" altLang="pl-PL" smtClean="0"/>
              <a:pPr/>
              <a:t>44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93376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54278"/>
            <a:ext cx="8228160" cy="1064272"/>
          </a:xfrm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644653"/>
            <a:ext cx="8228160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2532" rIns="0" bIns="0" anchor="ctr"/>
          <a:lstStyle/>
          <a:p>
            <a:pPr marL="0" indent="0" algn="ctr">
              <a:spcAft>
                <a:spcPct val="0"/>
              </a:spcAft>
            </a:pPr>
            <a:endParaRPr lang="pl-PL" altLang="pl-PL" sz="2500" i="1" dirty="0"/>
          </a:p>
          <a:p>
            <a:pPr marL="0" indent="0" algn="ctr">
              <a:spcAft>
                <a:spcPct val="0"/>
              </a:spcAft>
            </a:pPr>
            <a:endParaRPr lang="pl-PL" altLang="pl-PL" sz="2500" i="1" dirty="0"/>
          </a:p>
          <a:p>
            <a:pPr marL="0" indent="0">
              <a:spcAft>
                <a:spcPct val="0"/>
              </a:spcAft>
              <a:buNone/>
            </a:pPr>
            <a:r>
              <a:rPr lang="pl-PL" altLang="pl-PL" sz="2500" dirty="0" smtClean="0"/>
              <a:t>Problem </a:t>
            </a:r>
            <a:r>
              <a:rPr lang="pl-PL" altLang="pl-PL" sz="2500" dirty="0"/>
              <a:t>zauważony po raz pierwszy w Stanach Zjednoczonych:</a:t>
            </a:r>
          </a:p>
          <a:p>
            <a:pPr marL="0" indent="0">
              <a:spcAft>
                <a:spcPct val="0"/>
              </a:spcAft>
            </a:pPr>
            <a:endParaRPr lang="pl-PL" altLang="pl-PL" sz="2500" dirty="0"/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</a:pPr>
            <a:r>
              <a:rPr lang="pl-PL" altLang="pl-PL" sz="2500" dirty="0"/>
              <a:t>Zwiększona ilość ciąż mnogich (in vitro, </a:t>
            </a:r>
            <a:r>
              <a:rPr lang="pl-PL" altLang="pl-PL" sz="2500" dirty="0" smtClean="0"/>
              <a:t>zachodzenie </a:t>
            </a:r>
            <a:r>
              <a:rPr lang="pl-PL" altLang="pl-PL" sz="2500" dirty="0"/>
              <a:t>w ciążę w późniejszym wieku).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</a:pPr>
            <a:r>
              <a:rPr lang="pl-PL" altLang="pl-PL" sz="2500" dirty="0"/>
              <a:t>Większa ilość kobiet bez opieki położniczej (imigranci)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</a:pPr>
            <a:r>
              <a:rPr lang="pl-PL" altLang="pl-PL" sz="2500" dirty="0"/>
              <a:t>Zwiększona częstość sztucznie wzniecanych porodów oraz cięcia cesarskie na życzenie</a:t>
            </a:r>
          </a:p>
          <a:p>
            <a:pPr marL="0" indent="0" algn="ctr">
              <a:spcAft>
                <a:spcPct val="0"/>
              </a:spcAft>
              <a:buNone/>
            </a:pPr>
            <a:endParaRPr lang="pl-PL" altLang="pl-PL" sz="2500" dirty="0"/>
          </a:p>
          <a:p>
            <a:pPr marL="0" indent="0" algn="ctr">
              <a:spcAft>
                <a:spcPct val="0"/>
              </a:spcAft>
              <a:buNone/>
            </a:pPr>
            <a:endParaRPr lang="pl-PL" altLang="pl-PL" sz="25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C758FC-F672-4FCC-927A-414399CC267F}" type="slidenum">
              <a:rPr lang="pl-PL" altLang="pl-PL" smtClean="0"/>
              <a:pPr/>
              <a:t>45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81142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54278"/>
            <a:ext cx="8228160" cy="1064272"/>
          </a:xfrm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646094"/>
            <a:ext cx="8228160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471" rIns="0" bIns="0" anchor="ctr"/>
          <a:lstStyle/>
          <a:p>
            <a:pPr marL="0" indent="0" algn="ctr">
              <a:spcAft>
                <a:spcPct val="0"/>
              </a:spcAft>
            </a:pPr>
            <a:r>
              <a:rPr lang="pl-PL" altLang="pl-PL"/>
              <a:t>Noworodki te nie wymagają Intensywnej Terapii, więc do tej pory były traktowane jak zdrowe oraz wypisywane do domu w 2-3 dobie życia, bez specjalistycznego nadzoru neonatologa.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C758FC-F672-4FCC-927A-414399CC267F}" type="slidenum">
              <a:rPr lang="pl-PL" altLang="pl-PL" smtClean="0"/>
              <a:pPr/>
              <a:t>46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5895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54278"/>
            <a:ext cx="8228160" cy="1064272"/>
          </a:xfrm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646094"/>
            <a:ext cx="8228160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471" rIns="0" bIns="0" anchor="ctr"/>
          <a:lstStyle/>
          <a:p>
            <a:pPr marL="0" indent="0">
              <a:spcAft>
                <a:spcPct val="0"/>
              </a:spcAft>
              <a:buNone/>
            </a:pPr>
            <a:r>
              <a:rPr lang="pl-PL" altLang="pl-PL" dirty="0"/>
              <a:t>Badania dowodzą, że: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</a:pPr>
            <a:r>
              <a:rPr lang="pl-PL" altLang="pl-PL" dirty="0"/>
              <a:t>Częstość SIDS jest większa w tej grupie (1,37/1000 w porównaniu do 0,69/1000 u noworodków donoszonych)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</a:pPr>
            <a:r>
              <a:rPr lang="pl-PL" altLang="pl-PL" dirty="0"/>
              <a:t>Noworodki „</a:t>
            </a:r>
            <a:r>
              <a:rPr lang="pl-PL" altLang="pl-PL" dirty="0" err="1"/>
              <a:t>near</a:t>
            </a:r>
            <a:r>
              <a:rPr lang="pl-PL" altLang="pl-PL" dirty="0"/>
              <a:t> term” ok. 3 razy częściej wracają </a:t>
            </a:r>
            <a:r>
              <a:rPr lang="pl-PL" altLang="pl-PL" dirty="0" smtClean="0"/>
              <a:t>do </a:t>
            </a:r>
            <a:r>
              <a:rPr lang="pl-PL" altLang="pl-PL" dirty="0"/>
              <a:t>szpitala w pierwszych 2 tygodniach po wypisie z Oddziału Położniczego </a:t>
            </a:r>
          </a:p>
          <a:p>
            <a:pPr marL="0" indent="0">
              <a:spcAft>
                <a:spcPct val="0"/>
              </a:spcAft>
              <a:buNone/>
            </a:pPr>
            <a:endParaRPr lang="pl-PL" alt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C758FC-F672-4FCC-927A-414399CC267F}" type="slidenum">
              <a:rPr lang="pl-PL" altLang="pl-PL" smtClean="0"/>
              <a:pPr/>
              <a:t>47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49414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810791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dirty="0"/>
              <a:t>Hipotermia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61729" y="1340768"/>
            <a:ext cx="8228160" cy="20882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471" rIns="0" bIns="0" anchor="ctr">
            <a:normAutofit fontScale="92500" lnSpcReduction="20000"/>
          </a:bodyPr>
          <a:lstStyle/>
          <a:p>
            <a:pPr marL="0" indent="0" algn="ctr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dirty="0"/>
              <a:t>Mniejsza zawartość brązowej tkanki tłuszczowej.  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dirty="0"/>
              <a:t>Bardziej niekorzystny stosunek masy ciała do powierzchni ciała.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dirty="0"/>
              <a:t>Statystycznie większa ilość interwencji na sali porodowej ,co sprzyja utracie ciepła.</a:t>
            </a:r>
          </a:p>
          <a:p>
            <a:pPr marL="0" indent="0">
              <a:spcAft>
                <a:spcPct val="0"/>
              </a:spcAft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endParaRPr lang="pl-PL" altLang="pl-PL" dirty="0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461729" y="3717032"/>
            <a:ext cx="8228160" cy="1062832"/>
          </a:xfrm>
          <a:prstGeom prst="rect">
            <a:avLst/>
          </a:prstGeom>
          <a:ln/>
        </p:spPr>
        <p:txBody>
          <a:bodyPr vert="horz" lIns="91440" tIns="35268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dirty="0" smtClean="0"/>
              <a:t>Hipotermia</a:t>
            </a:r>
            <a:endParaRPr lang="pl-PL" altLang="pl-PL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4437112"/>
            <a:ext cx="8228160" cy="163889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25471" rIns="0" bIns="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mtClean="0"/>
              <a:t>Odpowiednie postępowanie z noworodkiem na Sali Porodowej – promiennik, pomiary temperatury.</a:t>
            </a:r>
            <a:endParaRPr lang="pl-PL" alt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C758FC-F672-4FCC-927A-414399CC267F}" type="slidenum">
              <a:rPr lang="pl-PL" altLang="pl-PL" smtClean="0"/>
              <a:pPr/>
              <a:t>48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1889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/>
              <a:t>Hipoglikemia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646094"/>
            <a:ext cx="8228160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471" rIns="0" bIns="0" anchor="ctr"/>
          <a:lstStyle/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/>
              <a:t>Zmniejszona aktywność enzymów wątrobowych odpowiedzialnych  za glukoneogenezę.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/>
              <a:t>Niedojrzałość układu pokarmowego upośledza podaż glukozy.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/>
              <a:t>Słaby odruch ssania oraz zmniejszona koordynacja między ssaniem, a oddychaniem (niedojrzałość OUN)- </a:t>
            </a:r>
            <a:r>
              <a:rPr lang="pl-PL" altLang="pl-PL" i="1"/>
              <a:t>zwiększa to również ryzyko zachłyśnięcia !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C758FC-F672-4FCC-927A-414399CC267F}" type="slidenum">
              <a:rPr lang="pl-PL" altLang="pl-PL" smtClean="0"/>
              <a:pPr/>
              <a:t>49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07187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Ocena dojrzałości płuc płodu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Stosunek lecytyny do sfingomieliny w płynie owodniowym. </a:t>
            </a:r>
          </a:p>
          <a:p>
            <a:r>
              <a:rPr lang="pl-PL" dirty="0" smtClean="0"/>
              <a:t>Stosunek poniżej 2 świadczy o niedojrzałości.</a:t>
            </a:r>
          </a:p>
          <a:p>
            <a:r>
              <a:rPr lang="pl-PL" dirty="0" smtClean="0"/>
              <a:t>Stosunek powyżej 7 świadczy o dobrej dojrzałości.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8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/>
              <a:t>Hipoglikemia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646094"/>
            <a:ext cx="8228160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471" rIns="0" bIns="0" anchor="ctr"/>
          <a:lstStyle/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/>
              <a:t>Kontrolowanie poziomów glikemii w I dobie życia.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/>
              <a:t>Odpowiednie karmienie noworodka.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C758FC-F672-4FCC-927A-414399CC267F}" type="slidenum">
              <a:rPr lang="pl-PL" altLang="pl-PL" smtClean="0"/>
              <a:pPr/>
              <a:t>50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43858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63549"/>
            <a:ext cx="8228160" cy="1166522"/>
          </a:xfrm>
          <a:ln/>
        </p:spPr>
        <p:txBody>
          <a:bodyPr tIns="35268"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/>
              <a:t>Odwodnienie, spadek masy ciała, trudności w karmieniu piersią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644653"/>
            <a:ext cx="8228160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2532" rIns="0" bIns="0" anchor="ctr">
            <a:normAutofit lnSpcReduction="10000"/>
          </a:bodyPr>
          <a:lstStyle/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sz="2500" dirty="0"/>
              <a:t>Niedojrzała skóra sprzyja szybszej utracie płynów.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sz="2500" dirty="0"/>
              <a:t>Większa powierzchnia ciała w stosunku do masy ciała. 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sz="2500" dirty="0"/>
              <a:t>Trudności  z karmieniem piersią (upośledzone ssanie, mniejsza aktywność noworodka powoduje, że dziecko nie budzi się do karmienia)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sz="2500" dirty="0"/>
              <a:t>Mniejsza ilość tkanki tłuszczowej (jako zapasowy materiał energetyczny)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sz="2500" dirty="0"/>
              <a:t>Zmniejszone wytwarzanie pokarmu u matki – wtórne do osłabionego odruchu </a:t>
            </a:r>
            <a:r>
              <a:rPr lang="pl-PL" altLang="pl-PL" sz="2500" dirty="0" smtClean="0"/>
              <a:t>ssania</a:t>
            </a:r>
            <a:endParaRPr lang="pl-PL" altLang="pl-PL" sz="2500" dirty="0"/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sz="2500" dirty="0"/>
              <a:t>Częstsza rezygnacja z karmienia piersią lub dłuższe stosowanie sztucznego pokarmu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C758FC-F672-4FCC-927A-414399CC267F}" type="slidenum">
              <a:rPr lang="pl-PL" altLang="pl-PL" smtClean="0"/>
              <a:pPr/>
              <a:t>51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95243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54278"/>
            <a:ext cx="8228160" cy="1064272"/>
          </a:xfrm>
          <a:ln/>
        </p:spPr>
        <p:txBody>
          <a:bodyPr/>
          <a:lstStyle/>
          <a:p>
            <a:endParaRPr lang="pl-PL" altLang="pl-PL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646094"/>
            <a:ext cx="8228160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471" rIns="0" bIns="0" anchor="ctr"/>
          <a:lstStyle/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</a:pPr>
            <a:r>
              <a:rPr lang="pl-PL" altLang="pl-PL"/>
              <a:t>Częste konsultacje ze specjalistą od laktacji.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</a:pPr>
            <a:r>
              <a:rPr lang="pl-PL" altLang="pl-PL"/>
              <a:t>Wybudzanie noworodka do karmienia.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</a:pPr>
            <a:r>
              <a:rPr lang="pl-PL" altLang="pl-PL"/>
              <a:t>Stosowania nakładek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</a:pPr>
            <a:r>
              <a:rPr lang="pl-PL" altLang="pl-PL"/>
              <a:t>Może zajść potrzeba stosowania laktatora do stymulacji wytwarzania pokarmu.</a:t>
            </a:r>
          </a:p>
          <a:p>
            <a:pPr marL="0" indent="0">
              <a:spcAft>
                <a:spcPct val="0"/>
              </a:spcAft>
              <a:buNone/>
            </a:pPr>
            <a:endParaRPr lang="pl-PL" altLang="pl-PL"/>
          </a:p>
          <a:p>
            <a:pPr marL="0" indent="0">
              <a:spcAft>
                <a:spcPct val="0"/>
              </a:spcAft>
              <a:buNone/>
            </a:pPr>
            <a:endParaRPr lang="pl-PL" alt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C758FC-F672-4FCC-927A-414399CC267F}" type="slidenum">
              <a:rPr lang="pl-PL" altLang="pl-PL" smtClean="0"/>
              <a:pPr/>
              <a:t>52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4579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/>
              <a:t>Hipertermia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67544" y="1268760"/>
            <a:ext cx="8228160" cy="14228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471" rIns="0" bIns="0" anchor="ctr">
            <a:normAutofit fontScale="92500" lnSpcReduction="10000"/>
          </a:bodyPr>
          <a:lstStyle/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dirty="0"/>
              <a:t>Często wtórna do odwodnienia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dirty="0"/>
              <a:t>Jako objaw zakażenia - częstsze infekcje u tych noworodków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590558" y="3356992"/>
            <a:ext cx="8228160" cy="1062832"/>
          </a:xfrm>
          <a:prstGeom prst="rect">
            <a:avLst/>
          </a:prstGeom>
          <a:ln/>
        </p:spPr>
        <p:txBody>
          <a:bodyPr vert="horz" lIns="91440" tIns="35268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mtClean="0"/>
              <a:t>Hiperbilirubinemia</a:t>
            </a:r>
            <a:endParaRPr lang="pl-PL" altLang="pl-PL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6481" y="4293096"/>
            <a:ext cx="8228160" cy="13508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25471" rIns="0" bIns="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ct val="0"/>
              </a:spcAft>
              <a:buFont typeface="Arial" pitchFamily="34" charset="0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smtClean="0"/>
              <a:t>Jedna z najczęstszych przyczyn powrotu do szpitala.</a:t>
            </a:r>
            <a:endParaRPr lang="pl-PL" alt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C758FC-F672-4FCC-927A-414399CC267F}" type="slidenum">
              <a:rPr lang="pl-PL" altLang="pl-PL" smtClean="0"/>
              <a:pPr/>
              <a:t>53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70517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/>
              <a:t>Hiperbilirubinemia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594249"/>
            <a:ext cx="8228160" cy="45479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471" rIns="0" bIns="0" anchor="ctr">
            <a:normAutofit fontScale="92500" lnSpcReduction="20000"/>
          </a:bodyPr>
          <a:lstStyle/>
          <a:p>
            <a:pPr marL="0" indent="0">
              <a:spcAft>
                <a:spcPct val="0"/>
              </a:spcAft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dirty="0"/>
              <a:t>1. Słabszy wychwyt bilirubiny bezpośredniej</a:t>
            </a:r>
          </a:p>
          <a:p>
            <a:pPr marL="586089" lvl="2" indent="-195843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sz="2900" dirty="0"/>
              <a:t>Niedojrzała budowa albumin</a:t>
            </a:r>
          </a:p>
          <a:p>
            <a:pPr marL="586089" lvl="2" indent="-195843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sz="2900" dirty="0"/>
              <a:t>Aktywność enzymu UGT jest 100x mniejsza niż u osoby dorosłej</a:t>
            </a:r>
          </a:p>
          <a:p>
            <a:pPr marL="0" indent="0">
              <a:spcAft>
                <a:spcPct val="0"/>
              </a:spcAft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dirty="0"/>
              <a:t>2.Zmniejszone wydzielanie żółci</a:t>
            </a:r>
          </a:p>
          <a:p>
            <a:pPr marL="0" indent="0">
              <a:spcAft>
                <a:spcPct val="0"/>
              </a:spcAft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dirty="0"/>
              <a:t>3. Nasilone krążenie jelitowo-wątrobowe</a:t>
            </a:r>
          </a:p>
          <a:p>
            <a:pPr marL="586089" lvl="2" indent="-195843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sz="2900" dirty="0"/>
              <a:t>Słabsza perystaltyka przewodu pokarmowego</a:t>
            </a:r>
          </a:p>
          <a:p>
            <a:pPr marL="586089" lvl="2" indent="-195843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sz="2900" dirty="0"/>
              <a:t>Nieprawidłowa flora jelitowa</a:t>
            </a:r>
          </a:p>
          <a:p>
            <a:pPr marL="0" indent="0">
              <a:spcAft>
                <a:spcPct val="0"/>
              </a:spcAft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dirty="0"/>
              <a:t> 4. Upośledzona bariera krew-mózg</a:t>
            </a:r>
          </a:p>
          <a:p>
            <a:pPr marL="586089" lvl="2" indent="-195843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sz="2900" dirty="0"/>
              <a:t>Większe prawdopodobieństwo żółtaczki jąder podkorowych.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C758FC-F672-4FCC-927A-414399CC267F}" type="slidenum">
              <a:rPr lang="pl-PL" altLang="pl-PL" smtClean="0"/>
              <a:pPr/>
              <a:t>54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42986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/>
              <a:t>Hiperbilirubinemia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516480"/>
            <a:ext cx="8228160" cy="47020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2532" rIns="0" bIns="0" anchor="ctr">
            <a:normAutofit fontScale="92500" lnSpcReduction="10000"/>
          </a:bodyPr>
          <a:lstStyle/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500"/>
              <a:t>Obecnie jako wskazanie do fototerapii uznaje się poziom 15mg/dl, bez względu na dobę życia.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2500"/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500"/>
              <a:t>Należy zwrócić uwagę na odpowiednie nawodnienie dziecka z nadmierną utratą masy ciała.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2500"/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500"/>
              <a:t>Dożylna podaż płynów u dziecka bez nadmiernej utraty masy ciała nie jest zalecana.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2500"/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500"/>
              <a:t>Odpowiednie karmienie noworodka.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l-PL" altLang="pl-PL" sz="2500"/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sz="2500"/>
              <a:t>Przy poziomie bilirubiny &gt;25 mg/dl rozważyć transfuzję wymienną.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C758FC-F672-4FCC-927A-414399CC267F}" type="slidenum">
              <a:rPr lang="pl-PL" altLang="pl-PL" smtClean="0"/>
              <a:pPr/>
              <a:t>55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91633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/>
              <a:t>SIDS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646094"/>
            <a:ext cx="8228160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471" rIns="0" bIns="0" anchor="ctr"/>
          <a:lstStyle/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/>
              <a:t>Zwiększona częstość zespołu śmierci łóżeczkowej oraz wystąpienia epizodów bezdechu.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/>
              <a:t>Spanie na brzuchu u tych noworodków jest przeciwwskazane.</a:t>
            </a:r>
          </a:p>
          <a:p>
            <a:pPr marL="0" indent="0">
              <a:spcAft>
                <a:spcPct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/>
              <a:t>Odpowiednie monitorowanie noworodka (pulsoksymetr na Oddziale, monitor bezdechów w domu).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C758FC-F672-4FCC-927A-414399CC267F}" type="slidenum">
              <a:rPr lang="pl-PL" altLang="pl-PL" smtClean="0"/>
              <a:pPr/>
              <a:t>56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95096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/>
              <a:t>Infekcje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594249"/>
            <a:ext cx="8228160" cy="45479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471" rIns="0" bIns="0" anchor="ctr">
            <a:normAutofit fontScale="92500" lnSpcReduction="20000"/>
          </a:bodyPr>
          <a:lstStyle/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/>
              <a:t>Wcześniactwo jest czynnikiem ryzyka zakażenia u noworodka, podobnie jak zakażenie u matki jest czynnikiem ryzyka przedwczesnego porodu.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/>
              <a:t>Obowiązuje obserwacja na Oddziale oraz 		     pobranie odpowiednich badań.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/>
              <a:t>Zwrócenie szczególnej uwagi na objawy (hipertermia, zaburzenia oddychania, wczesna żółtaczka)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/>
              <a:t>W domu obowiązuje bezwzględne mycie rąk przed kontaktem z dzieckiem, unikanie dużych skupisk ludzi, odpowiednie ubieranie dziecka)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C758FC-F672-4FCC-927A-414399CC267F}" type="slidenum">
              <a:rPr lang="pl-PL" altLang="pl-PL" smtClean="0"/>
              <a:pPr/>
              <a:t>57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62251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/>
              <a:t>Okres późniejszy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594249"/>
            <a:ext cx="8228160" cy="45479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471" rIns="0" bIns="0" anchor="ctr">
            <a:normAutofit fontScale="92500" lnSpcReduction="20000"/>
          </a:bodyPr>
          <a:lstStyle/>
          <a:p>
            <a:pPr marL="0" indent="0">
              <a:spcAft>
                <a:spcPct val="0"/>
              </a:spcAft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dirty="0"/>
              <a:t>Badania naukowe dowodzą, że noworodki urodzone między 34 a 37 </a:t>
            </a:r>
            <a:r>
              <a:rPr lang="pl-PL" altLang="pl-PL" dirty="0" err="1"/>
              <a:t>tc</a:t>
            </a:r>
            <a:r>
              <a:rPr lang="pl-PL" altLang="pl-PL" dirty="0"/>
              <a:t>. W porównaniu do dzieci donoszonych: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dirty="0"/>
              <a:t>Mają słabsze wyniki w szkole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dirty="0"/>
              <a:t>Mają mniejszy iloraz inteligencji (statystycznie więcej dzieci z rozpoznanym upośledzeniem umysłowym)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dirty="0"/>
              <a:t>Częściej wykazują zaburzenia emocjonalne, częściej korzystają z pomocy psychologa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pl-PL" altLang="pl-PL" dirty="0"/>
              <a:t>Wykazują zwiększoną zachorowalność na zaburzenia psychiatryczne np. schizofrenia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C758FC-F672-4FCC-927A-414399CC267F}" type="slidenum">
              <a:rPr lang="pl-PL" altLang="pl-PL" smtClean="0"/>
              <a:pPr/>
              <a:t>58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3057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/>
              <a:t>Większe koszty społeczne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646094"/>
            <a:ext cx="8228160" cy="44443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471" rIns="0" bIns="0" anchor="ctr"/>
          <a:lstStyle/>
          <a:p>
            <a:pPr marL="0" indent="0">
              <a:spcAft>
                <a:spcPct val="0"/>
              </a:spcAft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l-PL" altLang="pl-PL" dirty="0"/>
              <a:t>O 40% zwiększone ryzyko pojawienia się zaburzenia, które ogranicza zdolność do pracy w życiu dorosłym.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C758FC-F672-4FCC-927A-414399CC267F}" type="slidenum">
              <a:rPr lang="pl-PL" altLang="pl-PL" smtClean="0"/>
              <a:pPr/>
              <a:t>59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19309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Ocena dojrzałości noworodka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/>
              <a:t>Skala </a:t>
            </a:r>
            <a:r>
              <a:rPr lang="pl-PL" altLang="pl-PL" dirty="0" err="1"/>
              <a:t>Ballarda</a:t>
            </a:r>
            <a:r>
              <a:rPr lang="pl-PL" altLang="pl-PL" dirty="0"/>
              <a:t> – ocena 6 cech morfologicznych (skóra, meszek płodowy, oko, ucho, brodawki sutkowe, narządy płciowe)  i 6 cech dotyczących układu nerwowego (ułożenie, kąt ramienny, objaw szarfy, kąt podkolanowy, zgięcie nadgarstka, pięta do ucha</a:t>
            </a:r>
            <a:r>
              <a:rPr lang="pl-PL" altLang="pl-PL" dirty="0" smtClean="0"/>
              <a:t>).</a:t>
            </a:r>
            <a:endParaRPr lang="pl-PL" altLang="pl-PL" dirty="0"/>
          </a:p>
          <a:p>
            <a:r>
              <a:rPr lang="pl-PL" altLang="pl-PL" dirty="0"/>
              <a:t>Pozwala na określenie dojrzałości noworodka z dokładnością </a:t>
            </a:r>
            <a:r>
              <a:rPr lang="pl-PL" altLang="pl-PL" dirty="0" smtClean="0"/>
              <a:t>(+- 24 dni).</a:t>
            </a:r>
            <a:endParaRPr lang="pl-PL" alt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68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Zaburzenia wodno-elektrolitowe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Dr n.med. Łukasz Karpiński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71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Woda w organizmie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Płyn </a:t>
            </a:r>
            <a:r>
              <a:rPr lang="pl-PL" dirty="0" err="1"/>
              <a:t>zewnatrzkomórkowy</a:t>
            </a:r>
            <a:r>
              <a:rPr lang="pl-PL" dirty="0"/>
              <a:t> (ECF</a:t>
            </a:r>
            <a:r>
              <a:rPr lang="pl-PL" dirty="0" smtClean="0"/>
              <a:t>) = płyn wewnątrznaczyniowy + płyn śródmiąższowy</a:t>
            </a:r>
            <a:endParaRPr lang="pl-PL" dirty="0"/>
          </a:p>
          <a:p>
            <a:r>
              <a:rPr lang="pl-PL" dirty="0"/>
              <a:t>Płyn wewnątrzkomórkowy (ICF</a:t>
            </a:r>
            <a:r>
              <a:rPr lang="pl-PL" dirty="0" smtClean="0"/>
              <a:t>)</a:t>
            </a:r>
          </a:p>
          <a:p>
            <a:r>
              <a:rPr lang="pl-PL" dirty="0" smtClean="0"/>
              <a:t>Całkowita objętość wody w organizmie (TBW) = ICF+ECF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Wcześniak – woda to ok. 80% (płyn zewnątrzkomórkowy 70%)</a:t>
            </a:r>
          </a:p>
          <a:p>
            <a:r>
              <a:rPr lang="pl-PL" dirty="0" smtClean="0"/>
              <a:t>Noworodek donoszony ok.75% (płyn zewnątrzkomórkowy 45%)</a:t>
            </a:r>
          </a:p>
          <a:p>
            <a:r>
              <a:rPr lang="pl-PL" dirty="0" smtClean="0"/>
              <a:t>Im bardziej niedojrzały noworodek tym większy procent masy ciała stanowi ECF.</a:t>
            </a:r>
          </a:p>
          <a:p>
            <a:endParaRPr lang="pl-PL" dirty="0"/>
          </a:p>
          <a:p>
            <a:r>
              <a:rPr lang="pl-PL" dirty="0" smtClean="0"/>
              <a:t>Wcześniaki po porodzie tracą więcej płynów, gdyż mają większą diurezę. </a:t>
            </a:r>
          </a:p>
          <a:p>
            <a:r>
              <a:rPr lang="pl-PL" dirty="0" smtClean="0"/>
              <a:t>Utrata wody następuje również przez skórę, stolec, żołądek.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39584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Utrata płynów przez nerki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Zaburzenia równowagi sodowej i wodnej są powszechne u noworodków przedwcześnie urodzonych. Spowodowane jest to:</a:t>
            </a:r>
          </a:p>
          <a:p>
            <a:r>
              <a:rPr lang="pl-PL" dirty="0" smtClean="0"/>
              <a:t>Obniżoną filtracją kłębuszkową</a:t>
            </a:r>
          </a:p>
          <a:p>
            <a:r>
              <a:rPr lang="pl-PL" dirty="0" smtClean="0"/>
              <a:t>Obniżoną </a:t>
            </a:r>
            <a:r>
              <a:rPr lang="pl-PL" dirty="0" err="1" smtClean="0"/>
              <a:t>reabsorbcją</a:t>
            </a:r>
            <a:r>
              <a:rPr lang="pl-PL" dirty="0" smtClean="0"/>
              <a:t> sodu w cewkach proksymalnych</a:t>
            </a:r>
          </a:p>
          <a:p>
            <a:r>
              <a:rPr lang="pl-PL" dirty="0" smtClean="0"/>
              <a:t>Obniżoną zdolnością do zagęszczania lub rozcieńczania moczu</a:t>
            </a:r>
          </a:p>
          <a:p>
            <a:r>
              <a:rPr lang="pl-PL" dirty="0" smtClean="0"/>
              <a:t>Obniżoną sekrecją jonów wodorowęglanowych, potasu i wodoru. </a:t>
            </a:r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7390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Utrata </a:t>
            </a:r>
            <a:r>
              <a:rPr lang="pl-PL" dirty="0" err="1" smtClean="0"/>
              <a:t>pozanerkowa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Spowodowana jest:</a:t>
            </a:r>
          </a:p>
          <a:p>
            <a:r>
              <a:rPr lang="pl-PL" dirty="0" smtClean="0"/>
              <a:t>Podwyższoną ciepłotą ciała</a:t>
            </a:r>
          </a:p>
          <a:p>
            <a:r>
              <a:rPr lang="pl-PL" dirty="0" smtClean="0"/>
              <a:t>Promienniki cieplne</a:t>
            </a:r>
          </a:p>
          <a:p>
            <a:r>
              <a:rPr lang="pl-PL" dirty="0" smtClean="0"/>
              <a:t>Fototerapia</a:t>
            </a:r>
          </a:p>
          <a:p>
            <a:r>
              <a:rPr lang="pl-PL" dirty="0" smtClean="0"/>
              <a:t>Niedojrzałość skóry</a:t>
            </a:r>
          </a:p>
          <a:p>
            <a:r>
              <a:rPr lang="pl-PL" dirty="0" smtClean="0"/>
              <a:t>Uszkodzenia skóry</a:t>
            </a:r>
          </a:p>
          <a:p>
            <a:r>
              <a:rPr lang="pl-PL" dirty="0" smtClean="0"/>
              <a:t>Duża ilość oddechów</a:t>
            </a:r>
          </a:p>
          <a:p>
            <a:r>
              <a:rPr lang="pl-PL" dirty="0" smtClean="0"/>
              <a:t>Utrata ze stolcem</a:t>
            </a:r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7988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Niewidoczna utrata wody</a:t>
            </a:r>
            <a:endParaRPr lang="en-GB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324123"/>
              </p:ext>
            </p:extLst>
          </p:nvPr>
        </p:nvGraphicFramePr>
        <p:xfrm>
          <a:off x="1187624" y="1556792"/>
          <a:ext cx="6779096" cy="4349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548"/>
                <a:gridCol w="3389548"/>
              </a:tblGrid>
              <a:tr h="1310967">
                <a:tc>
                  <a:txBody>
                    <a:bodyPr/>
                    <a:lstStyle/>
                    <a:p>
                      <a:r>
                        <a:rPr lang="pl-PL" dirty="0" smtClean="0"/>
                        <a:t>Urodzeniowa masa ciała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IWL</a:t>
                      </a:r>
                      <a:endParaRPr lang="en-GB" dirty="0"/>
                    </a:p>
                  </a:txBody>
                  <a:tcPr/>
                </a:tc>
              </a:tr>
              <a:tr h="759528">
                <a:tc>
                  <a:txBody>
                    <a:bodyPr/>
                    <a:lstStyle/>
                    <a:p>
                      <a:r>
                        <a:rPr lang="pl-PL" dirty="0" smtClean="0"/>
                        <a:t>750-1000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82</a:t>
                      </a:r>
                      <a:endParaRPr lang="en-GB" dirty="0"/>
                    </a:p>
                  </a:txBody>
                  <a:tcPr/>
                </a:tc>
              </a:tr>
              <a:tr h="759528">
                <a:tc>
                  <a:txBody>
                    <a:bodyPr/>
                    <a:lstStyle/>
                    <a:p>
                      <a:r>
                        <a:rPr lang="pl-PL" dirty="0" smtClean="0"/>
                        <a:t>1001-1250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56</a:t>
                      </a:r>
                      <a:endParaRPr lang="en-GB" dirty="0"/>
                    </a:p>
                  </a:txBody>
                  <a:tcPr/>
                </a:tc>
              </a:tr>
              <a:tr h="759528">
                <a:tc>
                  <a:txBody>
                    <a:bodyPr/>
                    <a:lstStyle/>
                    <a:p>
                      <a:r>
                        <a:rPr lang="pl-PL" dirty="0" smtClean="0"/>
                        <a:t>1251-1500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46</a:t>
                      </a:r>
                      <a:endParaRPr lang="en-GB" dirty="0"/>
                    </a:p>
                  </a:txBody>
                  <a:tcPr/>
                </a:tc>
              </a:tr>
              <a:tr h="759528">
                <a:tc>
                  <a:txBody>
                    <a:bodyPr/>
                    <a:lstStyle/>
                    <a:p>
                      <a:r>
                        <a:rPr lang="pl-PL" dirty="0" smtClean="0"/>
                        <a:t>&gt;1501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7781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Woda w organizmie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l-PL" dirty="0" smtClean="0"/>
              <a:t>Nerki</a:t>
            </a:r>
          </a:p>
          <a:p>
            <a:pPr marL="0" indent="0" algn="ctr">
              <a:buNone/>
            </a:pPr>
            <a:endParaRPr lang="pl-PL" dirty="0" smtClean="0"/>
          </a:p>
          <a:p>
            <a:r>
              <a:rPr lang="pl-PL" dirty="0" smtClean="0"/>
              <a:t>Diureza na poziomie 45ml/kg/dobę lub 2ml/kg/godz. umożliwia prawidłowe wydalanie substancji przez nerki</a:t>
            </a:r>
          </a:p>
          <a:p>
            <a:r>
              <a:rPr lang="pl-PL" dirty="0" smtClean="0"/>
              <a:t>Mechanizmy transportu zwrotnego są u wcześniaków niedojrzałe. </a:t>
            </a:r>
          </a:p>
          <a:p>
            <a:endParaRPr lang="pl-PL" dirty="0"/>
          </a:p>
          <a:p>
            <a:r>
              <a:rPr lang="pl-PL" dirty="0" smtClean="0"/>
              <a:t>Łatwo dochodzi do odwodnienia, </a:t>
            </a:r>
            <a:r>
              <a:rPr lang="pl-PL" dirty="0" err="1" smtClean="0"/>
              <a:t>hipernatremii</a:t>
            </a:r>
            <a:r>
              <a:rPr lang="pl-PL" dirty="0" smtClean="0"/>
              <a:t>, hiponatremii, mniejsza możliwość kompensacji kwasicy.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9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Nerki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Nasilona diureza w pierwszych dobach jest fizjologiczna.</a:t>
            </a:r>
          </a:p>
          <a:p>
            <a:r>
              <a:rPr lang="pl-PL" dirty="0" smtClean="0"/>
              <a:t>Prowadzi do utraty 5-10% początkowej masy urodzeniowej u noworodków donoszonych i do 15% u wcześniaków. 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95037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Woda w organizmie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Skóra</a:t>
            </a:r>
          </a:p>
          <a:p>
            <a:r>
              <a:rPr lang="pl-PL" dirty="0" smtClean="0"/>
              <a:t>Utrata płynów przez skórę ma największe znaczenie poniżej 28tc.</a:t>
            </a:r>
          </a:p>
          <a:p>
            <a:r>
              <a:rPr lang="pl-PL" dirty="0" smtClean="0"/>
              <a:t>Wcześniak w 24tc. Może stracić 200ml/kg dziennie. Noworodek donoszony 10 razy mniej.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4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Woda w organizmie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Układ oddechowy</a:t>
            </a:r>
          </a:p>
          <a:p>
            <a:r>
              <a:rPr lang="pl-PL" dirty="0" smtClean="0"/>
              <a:t>Utrata zależy od dojrzałości oraz od ilości oddechów. </a:t>
            </a:r>
          </a:p>
          <a:p>
            <a:r>
              <a:rPr lang="pl-PL" dirty="0" smtClean="0"/>
              <a:t>Większe znaczenie ma utrata przez skórę.</a:t>
            </a:r>
          </a:p>
          <a:p>
            <a:pPr marL="0" indent="0" algn="ctr">
              <a:buNone/>
            </a:pPr>
            <a:r>
              <a:rPr lang="pl-PL" dirty="0" smtClean="0"/>
              <a:t>Prenatalna </a:t>
            </a:r>
            <a:r>
              <a:rPr lang="pl-PL" dirty="0" err="1" smtClean="0"/>
              <a:t>sterydoterapia</a:t>
            </a:r>
            <a:endParaRPr lang="pl-PL" dirty="0" smtClean="0"/>
          </a:p>
          <a:p>
            <a:r>
              <a:rPr lang="pl-PL" dirty="0" smtClean="0"/>
              <a:t>Zmniejsza utratę wody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43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Monitorowanie gospodarki wodnej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 smtClean="0"/>
              <a:t>Badanie przedmiotowe</a:t>
            </a:r>
          </a:p>
          <a:p>
            <a:r>
              <a:rPr lang="pl-PL" dirty="0" smtClean="0"/>
              <a:t>Ocena czynności serca</a:t>
            </a:r>
          </a:p>
          <a:p>
            <a:r>
              <a:rPr lang="pl-PL" dirty="0" smtClean="0"/>
              <a:t>Ciśnienie tętnicze</a:t>
            </a:r>
          </a:p>
          <a:p>
            <a:r>
              <a:rPr lang="pl-PL" dirty="0" smtClean="0"/>
              <a:t>Powrót włośniczkowy</a:t>
            </a:r>
          </a:p>
          <a:p>
            <a:r>
              <a:rPr lang="pl-PL" dirty="0" smtClean="0"/>
              <a:t>Napięcie powłok skórnych</a:t>
            </a:r>
          </a:p>
          <a:p>
            <a:r>
              <a:rPr lang="pl-PL" dirty="0" smtClean="0"/>
              <a:t>Wygląd śluzówek</a:t>
            </a:r>
          </a:p>
          <a:p>
            <a:r>
              <a:rPr lang="pl-PL" dirty="0" smtClean="0"/>
              <a:t>Wypełnienie ciemiączka, </a:t>
            </a:r>
          </a:p>
          <a:p>
            <a:r>
              <a:rPr lang="pl-PL" dirty="0" smtClean="0"/>
              <a:t>Pomiar masy ciała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1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</a:t>
            </a:r>
            <a:r>
              <a:rPr lang="pl-PL" dirty="0" err="1" smtClean="0"/>
              <a:t>Ballard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82" y="1268760"/>
            <a:ext cx="42862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0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Monitorowanie gospodarki wodnej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 smtClean="0"/>
              <a:t>Ocena podaży oraz utraty</a:t>
            </a:r>
          </a:p>
          <a:p>
            <a:r>
              <a:rPr lang="pl-PL" dirty="0" smtClean="0"/>
              <a:t>Dokładne obliczanie ilości podawanych płynów.</a:t>
            </a:r>
          </a:p>
          <a:p>
            <a:r>
              <a:rPr lang="pl-PL" dirty="0" smtClean="0"/>
              <a:t>Dokładna ocena utraty płynów – pomiar ilości moczu, stolca, ocena </a:t>
            </a:r>
          </a:p>
          <a:p>
            <a:pPr marL="0" indent="0" algn="ctr">
              <a:buNone/>
            </a:pPr>
            <a:r>
              <a:rPr lang="pl-PL" dirty="0" smtClean="0"/>
              <a:t>Ocena poziomu elektrolitów w surowicy</a:t>
            </a:r>
          </a:p>
          <a:p>
            <a:r>
              <a:rPr lang="pl-PL" dirty="0" smtClean="0"/>
              <a:t>Początkowo nawet codziennie, następnie co najmniej 1 raz w tygodniu.</a:t>
            </a:r>
          </a:p>
          <a:p>
            <a:r>
              <a:rPr lang="pl-PL" dirty="0" smtClean="0"/>
              <a:t>Ocena </a:t>
            </a:r>
            <a:r>
              <a:rPr lang="pl-PL" dirty="0" err="1" smtClean="0"/>
              <a:t>pH</a:t>
            </a:r>
            <a:r>
              <a:rPr lang="pl-PL" dirty="0" smtClean="0"/>
              <a:t> oraz ciśnienia parcjalnego dwutlenku węgla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66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Monitorowanie gospodarki wodnej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Ocena poziomu elektrolitów w moczu i ciężar właściwy moczu</a:t>
            </a:r>
          </a:p>
          <a:p>
            <a:pPr marL="0" indent="0" algn="ctr">
              <a:buNone/>
            </a:pPr>
            <a:r>
              <a:rPr lang="pl-PL" dirty="0" smtClean="0"/>
              <a:t>Frakcyjne wydalanie sodu</a:t>
            </a:r>
          </a:p>
          <a:p>
            <a:pPr marL="0" indent="0">
              <a:buNone/>
            </a:pPr>
            <a:r>
              <a:rPr lang="pl-PL" dirty="0" err="1" smtClean="0"/>
              <a:t>FENa</a:t>
            </a:r>
            <a:r>
              <a:rPr lang="pl-PL" dirty="0" smtClean="0"/>
              <a:t>=(Na w moczu x kreatynina w osoczu) / (Na w osoczu x kreatynina w moczu) x 100</a:t>
            </a:r>
          </a:p>
          <a:p>
            <a:pPr marL="0" indent="0">
              <a:buNone/>
            </a:pPr>
            <a:r>
              <a:rPr lang="pl-PL" dirty="0" smtClean="0"/>
              <a:t>&lt;1% - czynnik przednerkowy obniżający przepływ krwi</a:t>
            </a:r>
          </a:p>
          <a:p>
            <a:pPr marL="0" indent="0">
              <a:buNone/>
            </a:pPr>
            <a:r>
              <a:rPr lang="pl-PL" dirty="0" smtClean="0"/>
              <a:t>1%-2,5% - ostra niewydolność nerek</a:t>
            </a:r>
          </a:p>
          <a:p>
            <a:pPr marL="0" indent="0">
              <a:buNone/>
            </a:pPr>
            <a:r>
              <a:rPr lang="pl-PL" dirty="0" smtClean="0"/>
              <a:t>&gt;2,5% - często spotykany u noworodków poniżej 32 </a:t>
            </a:r>
            <a:r>
              <a:rPr lang="pl-PL" dirty="0" err="1" smtClean="0"/>
              <a:t>t.c</a:t>
            </a:r>
            <a:r>
              <a:rPr lang="pl-PL" dirty="0" smtClean="0"/>
              <a:t>. 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5181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Monitorowanie gospodarki wodnej</a:t>
            </a:r>
            <a:endParaRPr lang="pl-PL" dirty="0"/>
          </a:p>
        </p:txBody>
      </p:sp>
      <p:pic>
        <p:nvPicPr>
          <p:cNvPr id="1026" name="Picture 2" descr="C:\Users\Lukas\Downloads\mms_img-18687472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058899" cy="541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kas\Downloads\mms_img-34935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11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Zaburzenia </a:t>
            </a:r>
            <a:r>
              <a:rPr lang="pl-PL" dirty="0" err="1" smtClean="0"/>
              <a:t>izonatremiczne</a:t>
            </a:r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 smtClean="0"/>
              <a:t>Odwodnienie </a:t>
            </a:r>
            <a:r>
              <a:rPr lang="pl-PL" dirty="0" err="1" smtClean="0"/>
              <a:t>izonatremiczne</a:t>
            </a:r>
            <a:endParaRPr lang="pl-PL" dirty="0" smtClean="0"/>
          </a:p>
          <a:p>
            <a:r>
              <a:rPr lang="pl-PL" dirty="0" smtClean="0"/>
              <a:t>Utrata przez torakotomię, sondę żołądkową, drenaż komorowy, utrata do trzeciej przestrzeni (zapalenie otrzewnej, </a:t>
            </a:r>
            <a:r>
              <a:rPr lang="pl-PL" dirty="0" err="1" smtClean="0"/>
              <a:t>wytrzewienie</a:t>
            </a:r>
            <a:r>
              <a:rPr lang="pl-PL" dirty="0" smtClean="0"/>
              <a:t>, przepuklina pępowinowa)</a:t>
            </a:r>
          </a:p>
          <a:p>
            <a:r>
              <a:rPr lang="pl-PL" dirty="0" smtClean="0"/>
              <a:t>Utrata masy ciała, obniżenie diurezy i wzrost ciężaru właściwego moczu, słabe napięcie skóry, tachykardia, hipotensja, kwasica metaboliczna i wzrost BUN.</a:t>
            </a:r>
          </a:p>
          <a:p>
            <a:r>
              <a:rPr lang="pl-PL" dirty="0" smtClean="0"/>
              <a:t>Odpowiednia podaż wody i sodu (0,9% NaCl)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80638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Zaburzenia </a:t>
            </a:r>
            <a:r>
              <a:rPr lang="pl-PL" dirty="0" err="1" smtClean="0"/>
              <a:t>izonatremiczne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Obrzęki</a:t>
            </a:r>
          </a:p>
          <a:p>
            <a:r>
              <a:rPr lang="pl-PL" dirty="0" smtClean="0"/>
              <a:t>Nadmierna podaż płynów, niewydolność serca, posocznica</a:t>
            </a:r>
          </a:p>
          <a:p>
            <a:r>
              <a:rPr lang="pl-PL" dirty="0" smtClean="0"/>
              <a:t>Obrzęki, wzrost masy ciała i </a:t>
            </a:r>
            <a:r>
              <a:rPr lang="pl-PL" dirty="0" err="1" smtClean="0"/>
              <a:t>hepatomegalia</a:t>
            </a:r>
            <a:endParaRPr lang="pl-PL" dirty="0" smtClean="0"/>
          </a:p>
          <a:p>
            <a:r>
              <a:rPr lang="pl-PL" dirty="0" smtClean="0"/>
              <a:t>Restrykcja podaży sodu oraz wody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6723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Hiponatremia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Na&lt;128mmol/dl</a:t>
            </a:r>
          </a:p>
          <a:p>
            <a:r>
              <a:rPr lang="pl-PL" dirty="0" smtClean="0"/>
              <a:t>W pierwszych dobach życia częściej jest odzwierciedleniem zbyt dużej ilości płynów, niż małego stężenia sodu.</a:t>
            </a:r>
          </a:p>
          <a:p>
            <a:r>
              <a:rPr lang="pl-PL" dirty="0" smtClean="0"/>
              <a:t>Może być efektem SIADH. </a:t>
            </a:r>
          </a:p>
          <a:p>
            <a:r>
              <a:rPr lang="pl-PL" dirty="0" smtClean="0"/>
              <a:t>Objawy to drgawki oraz letarg. Występują przy stężeniu Na&lt;120mmol/dl. Ta sytuacja wymaga wlewu 10% </a:t>
            </a:r>
            <a:r>
              <a:rPr lang="pl-PL" dirty="0" err="1" smtClean="0"/>
              <a:t>NaCl</a:t>
            </a:r>
            <a:r>
              <a:rPr lang="pl-PL" dirty="0" smtClean="0"/>
              <a:t> (6ml/kg). Podnosi to poziom Na o 5 </a:t>
            </a:r>
            <a:r>
              <a:rPr lang="pl-PL" dirty="0" err="1" smtClean="0"/>
              <a:t>mmol</a:t>
            </a:r>
            <a:r>
              <a:rPr lang="pl-PL" dirty="0" smtClean="0"/>
              <a:t>/dl. Dalsza korekcja powinna trwać 1-2 dni.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29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Hiponatremia związana ze zmniejszonym poziomem ECG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Leki moczopędne, diureza osmotyczna, noworodki przedwcześnie urodzone, utrata żołądkowo-jelitowa, straty ECF do trzeciej przestrzeni (zmiany martwicze skóry, martwicze zapalenie jelit)</a:t>
            </a:r>
          </a:p>
          <a:p>
            <a:r>
              <a:rPr lang="pl-PL" dirty="0" smtClean="0"/>
              <a:t>Obniżenie masy ciała, słabe napięcie skóry, tachykardia, wzrost BUN, kwasica metaboliczna</a:t>
            </a:r>
          </a:p>
          <a:p>
            <a:r>
              <a:rPr lang="pl-PL" dirty="0" smtClean="0"/>
              <a:t>Zmniejszenie utraty sodu, podaż wody i sodu.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3923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Hiponatremia z prawidłową objętością ECF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Nadmierna podaż płynów i zespół nieprawidłowego wydzielania hormonu </a:t>
            </a:r>
            <a:r>
              <a:rPr lang="pl-PL" dirty="0" err="1" smtClean="0"/>
              <a:t>antydiuretycznego</a:t>
            </a:r>
            <a:r>
              <a:rPr lang="pl-PL" dirty="0" smtClean="0"/>
              <a:t> (SIADH)</a:t>
            </a:r>
          </a:p>
          <a:p>
            <a:r>
              <a:rPr lang="pl-PL" dirty="0" smtClean="0"/>
              <a:t>Czynniki powodujące SIADH – ból, podaż </a:t>
            </a:r>
            <a:r>
              <a:rPr lang="pl-PL" dirty="0" err="1" smtClean="0"/>
              <a:t>opioidów</a:t>
            </a:r>
            <a:r>
              <a:rPr lang="pl-PL" dirty="0" smtClean="0"/>
              <a:t>, IVH, niedotlenienie, zapalenie opon mózgowo-rdzeniowych, odma opłucnowa i wentylacja mechaniczna</a:t>
            </a:r>
          </a:p>
          <a:p>
            <a:r>
              <a:rPr lang="pl-PL" dirty="0" smtClean="0"/>
              <a:t>Wzrost masy ciała bez towarzyszących obrzęków, obniżona diureza wraz ze zwiększoną </a:t>
            </a:r>
            <a:r>
              <a:rPr lang="pl-PL" dirty="0" err="1" smtClean="0"/>
              <a:t>osmolarnością</a:t>
            </a:r>
            <a:r>
              <a:rPr lang="pl-PL" dirty="0" smtClean="0"/>
              <a:t> moczu</a:t>
            </a:r>
          </a:p>
          <a:p>
            <a:r>
              <a:rPr lang="pl-PL" dirty="0" smtClean="0"/>
              <a:t>Restrykcja płynów, </a:t>
            </a:r>
            <a:r>
              <a:rPr lang="pl-PL" dirty="0" err="1" smtClean="0"/>
              <a:t>furosemid</a:t>
            </a:r>
            <a:r>
              <a:rPr lang="pl-PL" dirty="0" smtClean="0"/>
              <a:t>, podaż 3% NaCl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0549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Hiponatremia z nadmierną objętością ECF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Posocznica z obniżonym rzutem serca, późny NEC, niewydolność serca</a:t>
            </a:r>
          </a:p>
          <a:p>
            <a:r>
              <a:rPr lang="pl-PL" dirty="0" smtClean="0"/>
              <a:t>Przyrost masy ciała i obrzęków</a:t>
            </a:r>
          </a:p>
          <a:p>
            <a:r>
              <a:rPr lang="pl-PL" dirty="0" smtClean="0"/>
              <a:t>Leczenie choroby podstawowej oraz ograniczenie podaży płynów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70612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Hiponatremia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późniejszych dobach życia hiponatremia wynika z niedoboru sodu. </a:t>
            </a:r>
            <a:endParaRPr lang="pl-PL" dirty="0"/>
          </a:p>
          <a:p>
            <a:r>
              <a:rPr lang="pl-PL" dirty="0" smtClean="0"/>
              <a:t>Przyczyny to: mała podaż Na, </a:t>
            </a:r>
            <a:r>
              <a:rPr lang="pl-PL" dirty="0" err="1" smtClean="0"/>
              <a:t>diuretyki</a:t>
            </a:r>
            <a:r>
              <a:rPr lang="pl-PL" dirty="0" smtClean="0"/>
              <a:t>, niedobór </a:t>
            </a:r>
            <a:r>
              <a:rPr lang="pl-PL" dirty="0" err="1" smtClean="0"/>
              <a:t>mineralokortykoidów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8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</a:t>
            </a:r>
            <a:r>
              <a:rPr lang="pl-PL" dirty="0" err="1" smtClean="0"/>
              <a:t>Ballard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 smtClean="0"/>
              <a:t>Ocena neurologiczna</a:t>
            </a:r>
          </a:p>
          <a:p>
            <a:pPr marL="514350" indent="-514350">
              <a:buAutoNum type="arabicPeriod"/>
            </a:pPr>
            <a:r>
              <a:rPr lang="pl-PL" dirty="0" smtClean="0"/>
              <a:t>Ocena postawy.</a:t>
            </a:r>
          </a:p>
          <a:p>
            <a:pPr marL="514350" indent="-514350">
              <a:buAutoNum type="arabicPeriod"/>
            </a:pPr>
            <a:r>
              <a:rPr lang="pl-PL" dirty="0" smtClean="0"/>
              <a:t>Kąt zgięcia dłoni – kąt pomiędzy kłębkiem, a dłoniową powierzchnią przedramienia, po maksymalnym przygięciu dłoni w kierunku przedramienia.</a:t>
            </a:r>
          </a:p>
          <a:p>
            <a:pPr marL="514350" indent="-514350">
              <a:buAutoNum type="arabicPeriod"/>
            </a:pPr>
            <a:r>
              <a:rPr lang="pl-PL" dirty="0" smtClean="0"/>
              <a:t>Ułożenie ramion – w pozycji na plecach oceniamy kąt zgięcia w stawie łokciowym, który powstaje po zgięciu przedramion na 5s, a następnie pełnym ich wyprostowaniu i powrocie kończyny do neutralne pozycji.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0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Hipernatremia</a:t>
            </a:r>
            <a:r>
              <a:rPr lang="pl-PL" dirty="0" smtClean="0"/>
              <a:t> z prawidłową lub zmniejszoną objętością ECF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Zwiększona nerkowa lub niewidoczna utrata płynów u noworodków VLBW. </a:t>
            </a:r>
          </a:p>
          <a:p>
            <a:r>
              <a:rPr lang="pl-PL" dirty="0" smtClean="0"/>
              <a:t>Utrata masy ciała, tachykardia i hipotensja, kwasica metaboliczna, obniżenie diurezy i zwiększenie ciężaru właściwego moczu. </a:t>
            </a:r>
          </a:p>
          <a:p>
            <a:r>
              <a:rPr lang="pl-PL" dirty="0" smtClean="0"/>
              <a:t>Leczenie: zwiększyć podaż wody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0418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Hipernatremia</a:t>
            </a:r>
            <a:r>
              <a:rPr lang="pl-PL" dirty="0" smtClean="0"/>
              <a:t> z nadmiarem objętości ECF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Nadmierna podaż płynów izotonicznych lub hipertonicznych.</a:t>
            </a:r>
          </a:p>
          <a:p>
            <a:r>
              <a:rPr lang="pl-PL" dirty="0" smtClean="0"/>
              <a:t>Przyrost masy ciała z towarzyszącymi obrzękami.</a:t>
            </a:r>
          </a:p>
          <a:p>
            <a:r>
              <a:rPr lang="pl-PL" dirty="0" smtClean="0"/>
              <a:t>Należy ograniczyć podaż sodu.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3064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Hipernatremia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Na&gt;150mmol/dl</a:t>
            </a:r>
          </a:p>
          <a:p>
            <a:r>
              <a:rPr lang="pl-PL" dirty="0" smtClean="0"/>
              <a:t>Często wynika ze zbyt dużej utraty płynów. Rzadziej ze zbyt dużej podaży płynów. </a:t>
            </a:r>
          </a:p>
          <a:p>
            <a:r>
              <a:rPr lang="pl-PL" dirty="0" smtClean="0"/>
              <a:t>Postępowanie to wzrost podaży płynów. </a:t>
            </a:r>
          </a:p>
          <a:p>
            <a:r>
              <a:rPr lang="pl-PL" dirty="0" smtClean="0"/>
              <a:t>Korekcja szybsza niż 0,5mmol/godz. może prowadzić do obrzęku mózgu i drgawki.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1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Potas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Podstawowy kation wewnątrzkomórkowy.</a:t>
            </a:r>
          </a:p>
          <a:p>
            <a:r>
              <a:rPr lang="pl-PL" dirty="0" smtClean="0"/>
              <a:t>Stężenie potasu w surowicy nie odzwierciedla ilości potasu w organizmie.</a:t>
            </a:r>
          </a:p>
          <a:p>
            <a:r>
              <a:rPr lang="pl-PL" dirty="0" smtClean="0"/>
              <a:t>Dystrybucja jonu zależy od wartości </a:t>
            </a:r>
            <a:r>
              <a:rPr lang="pl-PL" dirty="0" err="1" smtClean="0"/>
              <a:t>pH</a:t>
            </a:r>
            <a:r>
              <a:rPr lang="pl-PL" dirty="0" smtClean="0"/>
              <a:t>.</a:t>
            </a:r>
          </a:p>
          <a:p>
            <a:r>
              <a:rPr lang="pl-PL" dirty="0" smtClean="0"/>
              <a:t>Wzrost </a:t>
            </a:r>
            <a:r>
              <a:rPr lang="pl-PL" dirty="0" err="1" smtClean="0"/>
              <a:t>pH</a:t>
            </a:r>
            <a:r>
              <a:rPr lang="pl-PL" dirty="0" smtClean="0"/>
              <a:t> o 0,1 powoduje spadek stężenia K o ok. 0,6mEq/l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70928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</a:t>
            </a:r>
            <a:r>
              <a:rPr lang="pl-PL" dirty="0" smtClean="0"/>
              <a:t>ipokaliemia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K&lt;3mmol/dl</a:t>
            </a:r>
          </a:p>
          <a:p>
            <a:r>
              <a:rPr lang="pl-PL" dirty="0" smtClean="0"/>
              <a:t>Spowodowana jest długotrwałym stosowanie </a:t>
            </a:r>
            <a:r>
              <a:rPr lang="pl-PL" dirty="0" err="1" smtClean="0"/>
              <a:t>diuretyków</a:t>
            </a:r>
            <a:r>
              <a:rPr lang="pl-PL" dirty="0" smtClean="0"/>
              <a:t>, uszkodzenie nerek lub utrata przez przewód pokarmowy.</a:t>
            </a:r>
          </a:p>
          <a:p>
            <a:r>
              <a:rPr lang="pl-PL" dirty="0" smtClean="0"/>
              <a:t>Objawy to osłabienie, porażenie przewodu pokarmowego, niedrożność, zaburzenia rytmu serca. </a:t>
            </a:r>
          </a:p>
          <a:p>
            <a:r>
              <a:rPr lang="pl-PL" dirty="0" smtClean="0"/>
              <a:t>Leczenie: podaż potasu 1-2mmol/kg.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53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Hiperkaliemia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K&gt;6mmol/dl</a:t>
            </a:r>
          </a:p>
          <a:p>
            <a:r>
              <a:rPr lang="pl-PL" dirty="0" smtClean="0"/>
              <a:t>Przyczyny to niewydolność nerek, krwawienie dokomorowe, krwotok, niedokrwienie jelit lub zbyt duża podaż potasu.</a:t>
            </a:r>
          </a:p>
          <a:p>
            <a:r>
              <a:rPr lang="pl-PL" dirty="0" smtClean="0"/>
              <a:t>Objawy to zaburzenia rytmu serca (bradykardia, nadkomorowa i komorowa tachykardia.</a:t>
            </a:r>
          </a:p>
          <a:p>
            <a:r>
              <a:rPr lang="pl-PL" dirty="0" smtClean="0"/>
              <a:t>Leczenie: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 smtClean="0"/>
              <a:t>Calcium</a:t>
            </a:r>
            <a:r>
              <a:rPr lang="pl-PL" dirty="0" smtClean="0"/>
              <a:t> </a:t>
            </a:r>
            <a:r>
              <a:rPr lang="pl-PL" dirty="0" err="1" smtClean="0"/>
              <a:t>gluconatum</a:t>
            </a:r>
            <a:r>
              <a:rPr lang="pl-PL" dirty="0" smtClean="0"/>
              <a:t> – 100mg/kg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Glukoza + insulina, NaHCO3, </a:t>
            </a:r>
            <a:r>
              <a:rPr lang="pl-PL" dirty="0" err="1" smtClean="0"/>
              <a:t>albuterol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err="1" smtClean="0"/>
              <a:t>Furosemid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4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Jony wapnia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Jony wapnia obecne w płynie komórkowym lub zewnątrzkomórkowym są niezbędne do zaistnienia wielu procesów biochemicznych, w procesie krzepnięcia krwi, prawidłowej aktywności nerwowo-mięśniowej, integralności błony komórkowej, funkcji wydzielniczej komórki i komórkowej aktywności enzymatycznej.</a:t>
            </a:r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32743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Jony wapnia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Hormonami regulującymi stężenie wapnia są parathormon oraz </a:t>
            </a:r>
            <a:r>
              <a:rPr lang="pl-PL" dirty="0" err="1" smtClean="0"/>
              <a:t>kalcytriol</a:t>
            </a:r>
            <a:r>
              <a:rPr lang="pl-PL" dirty="0" smtClean="0"/>
              <a:t>. </a:t>
            </a:r>
          </a:p>
          <a:p>
            <a:r>
              <a:rPr lang="pl-PL" dirty="0" smtClean="0"/>
              <a:t>W momencie obniżenia wartości wapnia w ECF, komórki przytarczyc wydzielają PTH. Stymuluje on uwalnianie wapnia z kości, </a:t>
            </a:r>
            <a:r>
              <a:rPr lang="pl-PL" dirty="0" err="1" smtClean="0"/>
              <a:t>zwiąksza</a:t>
            </a:r>
            <a:r>
              <a:rPr lang="pl-PL" dirty="0" smtClean="0"/>
              <a:t> resorpcję w kanalikach nerkowych i stymuluje nerki do wytwarzania </a:t>
            </a:r>
            <a:r>
              <a:rPr lang="pl-PL" dirty="0" err="1" smtClean="0"/>
              <a:t>kalcytriolu</a:t>
            </a:r>
            <a:r>
              <a:rPr lang="pl-PL" dirty="0" smtClean="0"/>
              <a:t> (1,25[OH2]D).</a:t>
            </a:r>
          </a:p>
          <a:p>
            <a:r>
              <a:rPr lang="pl-PL" dirty="0" smtClean="0"/>
              <a:t>PTH powoduje wzrost stężenia wapnia w surowicy oraz spadek poziomu fosforu lub jego utrzymania na dotychczasowym poziomie.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2237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Jony wapnia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Witamina D jest syntetyzowana z prowitaminy D w skórze. </a:t>
            </a:r>
          </a:p>
          <a:p>
            <a:r>
              <a:rPr lang="pl-PL" dirty="0" smtClean="0"/>
              <a:t>Witamina D jest transportowana do wątroby, gzie jest przekształcana w </a:t>
            </a:r>
            <a:r>
              <a:rPr lang="pl-PL" dirty="0" err="1" smtClean="0"/>
              <a:t>hydroksykalcyferol</a:t>
            </a:r>
            <a:r>
              <a:rPr lang="pl-PL" dirty="0" smtClean="0"/>
              <a:t> 25(OH)D.</a:t>
            </a:r>
          </a:p>
          <a:p>
            <a:r>
              <a:rPr lang="pl-PL" dirty="0" smtClean="0"/>
              <a:t>Następnie w nerkach jest przekształcana w </a:t>
            </a:r>
            <a:r>
              <a:rPr lang="pl-PL" dirty="0" err="1" smtClean="0"/>
              <a:t>kalcytriol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Kalcytriol</a:t>
            </a:r>
            <a:r>
              <a:rPr lang="pl-PL" dirty="0" smtClean="0"/>
              <a:t> zwiększa jelitowe wchłanianie wapnia i fosforanów oraz mobilizuje uwalnianie fosforanów i wapnia z kości. 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696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</a:t>
            </a:r>
            <a:r>
              <a:rPr lang="pl-PL" dirty="0" smtClean="0"/>
              <a:t>ipokalcemia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Większość wapnia jest transportowana przez łożysko w III trymestrze ciąży.</a:t>
            </a:r>
          </a:p>
          <a:p>
            <a:r>
              <a:rPr lang="pl-PL" dirty="0" smtClean="0"/>
              <a:t>W pierwszych 24 godzinach poziom Ca fizjologicznie spada.</a:t>
            </a:r>
          </a:p>
          <a:p>
            <a:r>
              <a:rPr lang="pl-PL" dirty="0" smtClean="0"/>
              <a:t>40% Ca w organizmie jest związane z albuminami, 10% jako cytrynian, węglan, siarczan, fosforan 50% jako wapń zjonizowany.</a:t>
            </a:r>
          </a:p>
          <a:p>
            <a:r>
              <a:rPr lang="pl-PL" dirty="0" smtClean="0"/>
              <a:t>Hipokalcemia to Ca </a:t>
            </a:r>
            <a:r>
              <a:rPr lang="pl-PL" dirty="0" err="1" smtClean="0"/>
              <a:t>całk</a:t>
            </a:r>
            <a:r>
              <a:rPr lang="pl-PL" dirty="0" smtClean="0"/>
              <a:t>&lt; 2mmol/dl lub </a:t>
            </a:r>
            <a:r>
              <a:rPr lang="pl-PL" dirty="0" err="1" smtClean="0"/>
              <a:t>zjonizaowany</a:t>
            </a:r>
            <a:r>
              <a:rPr lang="pl-PL" dirty="0" smtClean="0"/>
              <a:t> &lt;1,1mmol/dl.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9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</a:t>
            </a:r>
            <a:r>
              <a:rPr lang="pl-PL" dirty="0" err="1" smtClean="0"/>
              <a:t>Ballard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dirty="0" smtClean="0"/>
              <a:t>Ocena neurologiczna</a:t>
            </a:r>
          </a:p>
          <a:p>
            <a:pPr marL="0" indent="0">
              <a:buNone/>
            </a:pPr>
            <a:r>
              <a:rPr lang="pl-PL" dirty="0" smtClean="0"/>
              <a:t>4. Kąt podkolanowy – w pozycji na plecach z ustabilizowaną miednicą mierzymy kąt podkolanowy po przygięciu kolan do klatki piersiowej, a następnie wyprostowaniu podudzia.</a:t>
            </a:r>
          </a:p>
          <a:p>
            <a:pPr marL="0" indent="0">
              <a:buNone/>
            </a:pPr>
            <a:r>
              <a:rPr lang="pl-PL" dirty="0" smtClean="0"/>
              <a:t>5. Objaw szarfy – w pozycji na plecach oceniamy położenie łokcia względem linii środkowej ciała po pociągnięciu dłoni na wysokości szyi w kierunku przeciwległego barku.</a:t>
            </a:r>
          </a:p>
          <a:p>
            <a:pPr marL="0" indent="0">
              <a:buNone/>
            </a:pPr>
            <a:r>
              <a:rPr lang="pl-PL" dirty="0" smtClean="0"/>
              <a:t>6. Próba pięta – ucho – w pozycji na plecach oceniamy odległość między stopą, a głową oraz stopień wyprostu w stawie kolanowym po przyciągnięciu stopy dziecka w kierunku głowy.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5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Hipokalcemia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Wcześniactwo – wcześniaki wydzielają PTH w odpowiedzi na hipokalcemię, jednak reakcja tkanek na PTH jest osłabiona.</a:t>
            </a:r>
          </a:p>
          <a:p>
            <a:r>
              <a:rPr lang="pl-PL" dirty="0" smtClean="0"/>
              <a:t>Niekontrolowana cukrzyca u matki. Powoduje wysoki poziom kalcytoniny, niedoczynność przytarczyc, zaburza metabolizm witaminy D oraz pojawia się </a:t>
            </a:r>
            <a:r>
              <a:rPr lang="pl-PL" dirty="0" err="1" smtClean="0"/>
              <a:t>hiperfosfatemia</a:t>
            </a:r>
            <a:r>
              <a:rPr lang="pl-PL" dirty="0" smtClean="0"/>
              <a:t>.</a:t>
            </a:r>
          </a:p>
          <a:p>
            <a:r>
              <a:rPr lang="pl-PL" dirty="0" smtClean="0"/>
              <a:t>Brak przytarczyc.</a:t>
            </a:r>
          </a:p>
          <a:p>
            <a:r>
              <a:rPr lang="pl-PL" dirty="0" err="1" smtClean="0"/>
              <a:t>Pseudohypoparathyroidyzm</a:t>
            </a:r>
            <a:r>
              <a:rPr lang="pl-PL" dirty="0"/>
              <a:t> </a:t>
            </a:r>
            <a:r>
              <a:rPr lang="pl-PL" dirty="0" smtClean="0"/>
              <a:t>– matczyna nadczynność przytarczyc.</a:t>
            </a:r>
          </a:p>
          <a:p>
            <a:r>
              <a:rPr lang="pl-PL" dirty="0" smtClean="0"/>
              <a:t>Niedobór magnezu.</a:t>
            </a:r>
          </a:p>
          <a:p>
            <a:r>
              <a:rPr lang="pl-PL" dirty="0" smtClean="0"/>
              <a:t>Niedobór witaminy D.</a:t>
            </a:r>
          </a:p>
          <a:p>
            <a:r>
              <a:rPr lang="pl-PL" dirty="0" err="1" smtClean="0"/>
              <a:t>Zasadowica</a:t>
            </a:r>
            <a:r>
              <a:rPr lang="pl-PL" dirty="0" smtClean="0"/>
              <a:t> i podawanie </a:t>
            </a:r>
            <a:r>
              <a:rPr lang="pl-PL" dirty="0" err="1" smtClean="0"/>
              <a:t>wodorweglanów</a:t>
            </a:r>
            <a:r>
              <a:rPr lang="pl-PL" dirty="0" smtClean="0"/>
              <a:t>.</a:t>
            </a:r>
          </a:p>
          <a:p>
            <a:r>
              <a:rPr lang="pl-PL" dirty="0" smtClean="0"/>
              <a:t>Wlew dużej ilości cytrynianów </a:t>
            </a:r>
            <a:r>
              <a:rPr lang="pl-PL" dirty="0"/>
              <a:t>(</a:t>
            </a:r>
            <a:r>
              <a:rPr lang="pl-PL" dirty="0" smtClean="0"/>
              <a:t>transfuzja wymienna).</a:t>
            </a:r>
          </a:p>
          <a:p>
            <a:r>
              <a:rPr lang="pl-PL" dirty="0" smtClean="0"/>
              <a:t>Wstrząs lub posocznica.</a:t>
            </a:r>
          </a:p>
          <a:p>
            <a:r>
              <a:rPr lang="pl-PL" dirty="0" smtClean="0"/>
              <a:t>Fototerapia – zmniejsza wydzielanie melatoniny</a:t>
            </a:r>
          </a:p>
          <a:p>
            <a:r>
              <a:rPr lang="pl-PL" dirty="0" smtClean="0"/>
              <a:t>Wysokie stężenie fosforanów w diecie.</a:t>
            </a:r>
          </a:p>
          <a:p>
            <a:pPr marL="0" indent="0">
              <a:buNone/>
            </a:pPr>
            <a:endParaRPr lang="pl-PL" dirty="0" smtClean="0"/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90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3624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Hipokalcemia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Objawy</a:t>
            </a:r>
          </a:p>
          <a:p>
            <a:r>
              <a:rPr lang="pl-PL" dirty="0" smtClean="0"/>
              <a:t>Zwiększa się przepuszczalność błon dla jonów sodowych – zwiększa pobudliwość błony komórkowej.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91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8459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</a:t>
            </a:r>
            <a:r>
              <a:rPr lang="pl-PL" dirty="0" smtClean="0"/>
              <a:t>ipokalcemia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l-PL" dirty="0" smtClean="0"/>
              <a:t>Objawy</a:t>
            </a:r>
          </a:p>
          <a:p>
            <a:r>
              <a:rPr lang="pl-PL" dirty="0" smtClean="0"/>
              <a:t>Drżenia mięśniowe</a:t>
            </a:r>
          </a:p>
          <a:p>
            <a:r>
              <a:rPr lang="pl-PL" dirty="0" smtClean="0"/>
              <a:t>Drażliwość</a:t>
            </a:r>
          </a:p>
          <a:p>
            <a:r>
              <a:rPr lang="pl-PL" dirty="0" smtClean="0"/>
              <a:t>Drgawki</a:t>
            </a:r>
          </a:p>
          <a:p>
            <a:r>
              <a:rPr lang="pl-PL" dirty="0" smtClean="0"/>
              <a:t>Stridor wdechowy</a:t>
            </a:r>
          </a:p>
          <a:p>
            <a:r>
              <a:rPr lang="pl-PL" dirty="0" smtClean="0"/>
              <a:t>Wymioty</a:t>
            </a:r>
          </a:p>
          <a:p>
            <a:r>
              <a:rPr lang="pl-PL" dirty="0" smtClean="0"/>
              <a:t>U wcześniaków może być bezobjawowa lub powoduje bezdechy, drgawki lub zaburzenia czynności serca. </a:t>
            </a:r>
          </a:p>
          <a:p>
            <a:r>
              <a:rPr lang="pl-PL" dirty="0" smtClean="0"/>
              <a:t>Hipokalcemia w późnych dobach może się objawiać tylko jako drgawki.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92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30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Hipokalcemia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Wyróżnia się 3 frakcje wapnia: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Wapń zjonizowany – 50% całkowitego wapnia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Wapń związany z białkami, gł. </a:t>
            </a:r>
            <a:r>
              <a:rPr lang="pl-PL" dirty="0"/>
              <a:t>a</a:t>
            </a:r>
            <a:r>
              <a:rPr lang="pl-PL" dirty="0" smtClean="0"/>
              <a:t>lbuminy – ok. 40%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Związki wapnia z anionami jak fosforany, siarczany i cytryniany – 10%.</a:t>
            </a:r>
          </a:p>
          <a:p>
            <a:r>
              <a:rPr lang="pl-PL" dirty="0" smtClean="0"/>
              <a:t>Jedyną aktywną formą wapnia jest jego forma zjonizowana.</a:t>
            </a:r>
          </a:p>
          <a:p>
            <a:r>
              <a:rPr lang="pl-PL" dirty="0" smtClean="0"/>
              <a:t>Zalecaną metodą oceny poziomu wapnia jest ocena wapnia zjonizowanego.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93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04384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Hipokalcemia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dirty="0" smtClean="0"/>
              <a:t>Postępowanie</a:t>
            </a:r>
          </a:p>
          <a:p>
            <a:r>
              <a:rPr lang="pl-PL" dirty="0" smtClean="0"/>
              <a:t>W większości przypadków wystarczy zwiększenie podaży wapnia.</a:t>
            </a:r>
          </a:p>
          <a:p>
            <a:r>
              <a:rPr lang="pl-PL" dirty="0" smtClean="0"/>
              <a:t>Dożylna podaż wapnia w bolusie może powodować bradykardię. </a:t>
            </a:r>
          </a:p>
          <a:p>
            <a:r>
              <a:rPr lang="pl-PL" dirty="0" smtClean="0"/>
              <a:t>Włączenie żywienia </a:t>
            </a:r>
            <a:r>
              <a:rPr lang="pl-PL" dirty="0" err="1" smtClean="0"/>
              <a:t>enteralnego</a:t>
            </a:r>
            <a:r>
              <a:rPr lang="pl-PL" dirty="0" smtClean="0"/>
              <a:t>.</a:t>
            </a:r>
          </a:p>
          <a:p>
            <a:r>
              <a:rPr lang="pl-PL" dirty="0" smtClean="0"/>
              <a:t>W zależności od przyczyny: podanie witaminy D, magnezu lub ograniczenie podaży fosforanów</a:t>
            </a:r>
          </a:p>
          <a:p>
            <a:r>
              <a:rPr lang="pl-PL" dirty="0" err="1" smtClean="0"/>
              <a:t>Calcium</a:t>
            </a:r>
            <a:r>
              <a:rPr lang="pl-PL" dirty="0" smtClean="0"/>
              <a:t> </a:t>
            </a:r>
            <a:r>
              <a:rPr lang="pl-PL" dirty="0" err="1" smtClean="0"/>
              <a:t>gluconatum</a:t>
            </a:r>
            <a:r>
              <a:rPr lang="pl-PL" dirty="0" smtClean="0"/>
              <a:t> – 1ml/kg – zalecana postać wapnia dożylnego.</a:t>
            </a:r>
          </a:p>
          <a:p>
            <a:r>
              <a:rPr lang="pl-PL" dirty="0" err="1" smtClean="0"/>
              <a:t>CaCl</a:t>
            </a:r>
            <a:r>
              <a:rPr lang="pl-PL" dirty="0" smtClean="0"/>
              <a:t> – 0,2ml/kg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94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5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Hipokalcemia z związana z </a:t>
            </a:r>
            <a:r>
              <a:rPr lang="pl-PL" dirty="0" err="1" smtClean="0"/>
              <a:t>hiperfosfatemią</a:t>
            </a:r>
            <a:r>
              <a:rPr lang="pl-PL" dirty="0"/>
              <a:t>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Należy unikać zbyt długiego podawania mieszanki dla wcześniaków lub mieszanki </a:t>
            </a:r>
            <a:r>
              <a:rPr lang="pl-PL" dirty="0" err="1" smtClean="0"/>
              <a:t>bezlaktozowej</a:t>
            </a:r>
            <a:r>
              <a:rPr lang="pl-PL" dirty="0" smtClean="0"/>
              <a:t>.</a:t>
            </a:r>
          </a:p>
          <a:p>
            <a:r>
              <a:rPr lang="pl-PL" dirty="0" smtClean="0"/>
              <a:t>Należy zwiększyć doustną podaż wapnia.</a:t>
            </a:r>
          </a:p>
          <a:p>
            <a:r>
              <a:rPr lang="pl-PL" dirty="0" smtClean="0"/>
              <a:t>Podaż witaminy D w tej sytuacji jest kontrowersyjna. 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95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7413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Hiperkalcemia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Zaburzenia równowagi między wchłanianiem a metabolizmem wapnia.</a:t>
            </a:r>
          </a:p>
          <a:p>
            <a:r>
              <a:rPr lang="pl-PL" dirty="0" smtClean="0"/>
              <a:t>Niska podaż fosforu.</a:t>
            </a:r>
          </a:p>
          <a:p>
            <a:r>
              <a:rPr lang="pl-PL" dirty="0" smtClean="0"/>
              <a:t>Niewielka hiperkalcemia u skrajnie niedojrzałych wcześniaków związana jest z niezdolnością wcześniaków do wykorzystania wapnia. Stan ten nie musi mieć związku z niskim poziomem fosforu.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96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872263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Hiperkalcemia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Nadczynność przytarczyc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Wrodzona nadczynność przytarczyc związana z niedoczynnością przytarczyc u matki zazwyczaj ustępuje w przeciągu kilku tygodni.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Ciężka pierwotna nadczynność przytarczyc.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Samoistna ograniczająca się wtórna nadczynność przytarczyc.</a:t>
            </a:r>
          </a:p>
          <a:p>
            <a:r>
              <a:rPr lang="pl-PL" dirty="0" smtClean="0"/>
              <a:t>Nadczynność tarczycy – hormon tarczycy stymuluje resorpcję kości.</a:t>
            </a:r>
          </a:p>
          <a:p>
            <a:r>
              <a:rPr lang="pl-PL" dirty="0" err="1" smtClean="0"/>
              <a:t>Hipofosfatazja</a:t>
            </a:r>
            <a:r>
              <a:rPr lang="pl-PL" dirty="0" smtClean="0"/>
              <a:t> – autosomalna recesywna dysplazja kostna</a:t>
            </a:r>
          </a:p>
          <a:p>
            <a:r>
              <a:rPr lang="pl-PL" dirty="0" smtClean="0"/>
              <a:t>Hiperwitaminoza witaminy D</a:t>
            </a:r>
          </a:p>
          <a:p>
            <a:r>
              <a:rPr lang="pl-PL" dirty="0" smtClean="0"/>
              <a:t>Obniżenie </a:t>
            </a:r>
            <a:r>
              <a:rPr lang="pl-PL" dirty="0" err="1" smtClean="0"/>
              <a:t>klirensu</a:t>
            </a:r>
            <a:r>
              <a:rPr lang="pl-PL" dirty="0" smtClean="0"/>
              <a:t> nerkowego wapnia.</a:t>
            </a:r>
          </a:p>
          <a:p>
            <a:r>
              <a:rPr lang="pl-PL" dirty="0" smtClean="0"/>
              <a:t>Rodzinna hiperkalciuria </a:t>
            </a:r>
            <a:r>
              <a:rPr lang="pl-PL" dirty="0" err="1" smtClean="0"/>
              <a:t>hiperkalcemiczna</a:t>
            </a:r>
            <a:r>
              <a:rPr lang="pl-PL" dirty="0" smtClean="0"/>
              <a:t>.</a:t>
            </a:r>
          </a:p>
          <a:p>
            <a:r>
              <a:rPr lang="pl-PL" dirty="0" smtClean="0"/>
              <a:t>Idiopatyczna hiperkalcemia noworodków.</a:t>
            </a:r>
          </a:p>
          <a:p>
            <a:r>
              <a:rPr lang="pl-PL" dirty="0" smtClean="0"/>
              <a:t>Martwica podskórnej tkanki tłuszczowej – jest następstwem urazu lub asfiksji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97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73614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Hiperkalcemia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dirty="0" smtClean="0"/>
              <a:t>Objawy</a:t>
            </a:r>
          </a:p>
          <a:p>
            <a:r>
              <a:rPr lang="pl-PL" dirty="0" smtClean="0"/>
              <a:t>Hipotonia</a:t>
            </a:r>
          </a:p>
          <a:p>
            <a:r>
              <a:rPr lang="pl-PL" dirty="0" smtClean="0"/>
              <a:t>Encefalopatia</a:t>
            </a:r>
          </a:p>
          <a:p>
            <a:r>
              <a:rPr lang="pl-PL" dirty="0" smtClean="0"/>
              <a:t>Trudności w karmieniu</a:t>
            </a:r>
          </a:p>
          <a:p>
            <a:r>
              <a:rPr lang="pl-PL" dirty="0" smtClean="0"/>
              <a:t>Wymioty</a:t>
            </a:r>
          </a:p>
          <a:p>
            <a:r>
              <a:rPr lang="pl-PL" dirty="0" smtClean="0"/>
              <a:t>Zaparcia</a:t>
            </a:r>
          </a:p>
          <a:p>
            <a:r>
              <a:rPr lang="pl-PL" dirty="0" smtClean="0"/>
              <a:t>Wielomocz</a:t>
            </a:r>
          </a:p>
          <a:p>
            <a:r>
              <a:rPr lang="pl-PL" dirty="0" smtClean="0"/>
              <a:t>Powiększenie wątroby i śledziony</a:t>
            </a:r>
          </a:p>
          <a:p>
            <a:r>
              <a:rPr lang="pl-PL" dirty="0" smtClean="0"/>
              <a:t>Niedokrwistość</a:t>
            </a:r>
          </a:p>
          <a:p>
            <a:r>
              <a:rPr lang="pl-PL" dirty="0" smtClean="0"/>
              <a:t>Zwapnienie tkanek miękkich</a:t>
            </a:r>
          </a:p>
          <a:p>
            <a:r>
              <a:rPr lang="pl-PL" dirty="0" smtClean="0"/>
              <a:t>Łagodna hipokalcemia – trudności w karmieniu piersią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98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4124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Hiperkalcemia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dirty="0" smtClean="0"/>
              <a:t>Leczenie</a:t>
            </a:r>
          </a:p>
          <a:p>
            <a:r>
              <a:rPr lang="pl-PL" dirty="0" smtClean="0"/>
              <a:t>Zwiększenie objętości krwi krążącej – 0,9% NaCl</a:t>
            </a:r>
          </a:p>
          <a:p>
            <a:r>
              <a:rPr lang="pl-PL" dirty="0" err="1" smtClean="0"/>
              <a:t>Furosemid</a:t>
            </a:r>
            <a:endParaRPr lang="pl-PL" dirty="0" smtClean="0"/>
          </a:p>
          <a:p>
            <a:r>
              <a:rPr lang="pl-PL" dirty="0" smtClean="0"/>
              <a:t>Podaż fosforanów</a:t>
            </a:r>
          </a:p>
          <a:p>
            <a:r>
              <a:rPr lang="pl-PL" dirty="0" err="1" smtClean="0"/>
              <a:t>Glikokortykosteroidy</a:t>
            </a:r>
            <a:endParaRPr lang="pl-PL" dirty="0" smtClean="0"/>
          </a:p>
          <a:p>
            <a:r>
              <a:rPr lang="pl-PL" dirty="0" smtClean="0"/>
              <a:t>Dieta </a:t>
            </a:r>
            <a:r>
              <a:rPr lang="pl-PL" dirty="0" err="1" smtClean="0"/>
              <a:t>niskowapniowa</a:t>
            </a:r>
            <a:endParaRPr lang="pl-PL" dirty="0" smtClean="0"/>
          </a:p>
          <a:p>
            <a:r>
              <a:rPr lang="pl-PL" dirty="0" smtClean="0"/>
              <a:t>Kalcytonina</a:t>
            </a:r>
          </a:p>
          <a:p>
            <a:r>
              <a:rPr lang="pl-PL" dirty="0" err="1" smtClean="0"/>
              <a:t>Paratyroidektomia</a:t>
            </a:r>
            <a:r>
              <a:rPr lang="pl-PL" dirty="0" smtClean="0"/>
              <a:t>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99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6098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4117</Words>
  <Application>Microsoft Office PowerPoint</Application>
  <PresentationFormat>Pokaz na ekranie (4:3)</PresentationFormat>
  <Paragraphs>702</Paragraphs>
  <Slides>107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107</vt:i4>
      </vt:variant>
    </vt:vector>
  </HeadingPairs>
  <TitlesOfParts>
    <vt:vector size="108" baseType="lpstr">
      <vt:lpstr>Motyw pakietu Office</vt:lpstr>
      <vt:lpstr>Ocena dojrzałości noworodka</vt:lpstr>
      <vt:lpstr>Ocena prenatalna</vt:lpstr>
      <vt:lpstr>Badanie ultrasonograficzna</vt:lpstr>
      <vt:lpstr>Data ostatniej miesiączki</vt:lpstr>
      <vt:lpstr>Ocena dojrzałości płuc płodu</vt:lpstr>
      <vt:lpstr>Ocena dojrzałości noworodka</vt:lpstr>
      <vt:lpstr>Skala Ballard</vt:lpstr>
      <vt:lpstr>Skala Ballard</vt:lpstr>
      <vt:lpstr>Skala Ballard</vt:lpstr>
      <vt:lpstr>Skala Dubowitz</vt:lpstr>
      <vt:lpstr>Skala Amiel-Tison</vt:lpstr>
      <vt:lpstr>Ocena unaczynienia soczewki oka. </vt:lpstr>
      <vt:lpstr>Dodatkowe metody</vt:lpstr>
      <vt:lpstr>Skala Burdjalov`a</vt:lpstr>
      <vt:lpstr>Skala Burdjalov`a</vt:lpstr>
      <vt:lpstr>Rozpoznawanie noworodków z grup ryzyka</vt:lpstr>
      <vt:lpstr>Ocena prenatalna</vt:lpstr>
      <vt:lpstr>Profil biofizyczny</vt:lpstr>
      <vt:lpstr>Profil biofizyczny</vt:lpstr>
      <vt:lpstr>Profil biofizyczny</vt:lpstr>
      <vt:lpstr>Ocena dojrzałości płuc płodu</vt:lpstr>
      <vt:lpstr>Wiek matki w momencie porodu</vt:lpstr>
      <vt:lpstr>Czynniki osobnicze</vt:lpstr>
      <vt:lpstr>Stan zdrowia</vt:lpstr>
      <vt:lpstr>Historia położnicza</vt:lpstr>
      <vt:lpstr>Charakterystyka płodu i związane z tym ryzyko dla płodu i noworodka</vt:lpstr>
      <vt:lpstr>Urodzeniowa masa ciałą</vt:lpstr>
      <vt:lpstr>Wiek postkoncepcyjny</vt:lpstr>
      <vt:lpstr>Wiek postkoncepcyjny</vt:lpstr>
      <vt:lpstr>Wiek postkoncepcyjny</vt:lpstr>
      <vt:lpstr>Wiek postkoncepcyjny</vt:lpstr>
      <vt:lpstr>Czynniki ryzyka nieprawidłowego rozwoju u noworodków ELBW.</vt:lpstr>
      <vt:lpstr>Skale ciężkości choroby</vt:lpstr>
      <vt:lpstr>Skale ciężkości choroby</vt:lpstr>
      <vt:lpstr>Skala Apgar</vt:lpstr>
      <vt:lpstr>Skala Apgar</vt:lpstr>
      <vt:lpstr>Ocenę noworodka lekarz wykonuje</vt:lpstr>
      <vt:lpstr>Stan noworodka oceniamy jest:</vt:lpstr>
      <vt:lpstr>Punktacja Apgar</vt:lpstr>
      <vt:lpstr>Skala CRIB</vt:lpstr>
      <vt:lpstr>Skale ciężkości choroby</vt:lpstr>
      <vt:lpstr>Skala Finnegana</vt:lpstr>
      <vt:lpstr>Pozostałe grupy ryzyka</vt:lpstr>
      <vt:lpstr>„Near term”,  „late preterm”</vt:lpstr>
      <vt:lpstr>Prezentacja programu PowerPoint</vt:lpstr>
      <vt:lpstr>Prezentacja programu PowerPoint</vt:lpstr>
      <vt:lpstr>Prezentacja programu PowerPoint</vt:lpstr>
      <vt:lpstr>Hipotermia</vt:lpstr>
      <vt:lpstr>Hipoglikemia</vt:lpstr>
      <vt:lpstr>Hipoglikemia</vt:lpstr>
      <vt:lpstr>Odwodnienie, spadek masy ciała, trudności w karmieniu piersią</vt:lpstr>
      <vt:lpstr>Prezentacja programu PowerPoint</vt:lpstr>
      <vt:lpstr>Hipertermia</vt:lpstr>
      <vt:lpstr>Hiperbilirubinemia</vt:lpstr>
      <vt:lpstr>Hiperbilirubinemia</vt:lpstr>
      <vt:lpstr>SIDS</vt:lpstr>
      <vt:lpstr>Infekcje</vt:lpstr>
      <vt:lpstr>Okres późniejszy</vt:lpstr>
      <vt:lpstr>Większe koszty społeczne</vt:lpstr>
      <vt:lpstr>Zaburzenia wodno-elektrolitowe</vt:lpstr>
      <vt:lpstr>Woda w organizmie</vt:lpstr>
      <vt:lpstr>Utrata płynów przez nerki</vt:lpstr>
      <vt:lpstr>Utrata pozanerkowa</vt:lpstr>
      <vt:lpstr>Niewidoczna utrata wody</vt:lpstr>
      <vt:lpstr>Woda w organizmie</vt:lpstr>
      <vt:lpstr>Nerki</vt:lpstr>
      <vt:lpstr>Woda w organizmie</vt:lpstr>
      <vt:lpstr>Woda w organizmie</vt:lpstr>
      <vt:lpstr>Monitorowanie gospodarki wodnej</vt:lpstr>
      <vt:lpstr>Monitorowanie gospodarki wodnej</vt:lpstr>
      <vt:lpstr>Monitorowanie gospodarki wodnej</vt:lpstr>
      <vt:lpstr>Monitorowanie gospodarki wodnej</vt:lpstr>
      <vt:lpstr>Zaburzenia izonatremiczne </vt:lpstr>
      <vt:lpstr>Zaburzenia izonatremiczne</vt:lpstr>
      <vt:lpstr>Hiponatremia</vt:lpstr>
      <vt:lpstr>Hiponatremia związana ze zmniejszonym poziomem ECG</vt:lpstr>
      <vt:lpstr>Hiponatremia z prawidłową objętością ECF</vt:lpstr>
      <vt:lpstr>Hiponatremia z nadmierną objętością ECF</vt:lpstr>
      <vt:lpstr>Hiponatremia</vt:lpstr>
      <vt:lpstr>Hipernatremia z prawidłową lub zmniejszoną objętością ECF</vt:lpstr>
      <vt:lpstr>Hipernatremia z nadmiarem objętości ECF</vt:lpstr>
      <vt:lpstr>Hipernatremia</vt:lpstr>
      <vt:lpstr>Potas</vt:lpstr>
      <vt:lpstr>Hipokaliemia</vt:lpstr>
      <vt:lpstr>Hiperkaliemia</vt:lpstr>
      <vt:lpstr>Jony wapnia</vt:lpstr>
      <vt:lpstr>Jony wapnia</vt:lpstr>
      <vt:lpstr>Jony wapnia</vt:lpstr>
      <vt:lpstr>Hipokalcemia</vt:lpstr>
      <vt:lpstr>Hipokalcemia</vt:lpstr>
      <vt:lpstr>Hipokalcemia</vt:lpstr>
      <vt:lpstr>Hipokalcemia</vt:lpstr>
      <vt:lpstr>Hipokalcemia</vt:lpstr>
      <vt:lpstr>Hipokalcemia</vt:lpstr>
      <vt:lpstr>Hipokalcemia z związana z hiperfosfatemią.</vt:lpstr>
      <vt:lpstr>Hiperkalcemia</vt:lpstr>
      <vt:lpstr>Hiperkalcemia</vt:lpstr>
      <vt:lpstr>Hiperkalcemia</vt:lpstr>
      <vt:lpstr>Hiperkalcemia</vt:lpstr>
      <vt:lpstr>Hipermagnezemia</vt:lpstr>
      <vt:lpstr>Hipomagnezemia</vt:lpstr>
      <vt:lpstr>Zaburzenia równowagi kwasowo-zasadowej</vt:lpstr>
      <vt:lpstr>Kwasica metaboliczna</vt:lpstr>
      <vt:lpstr>Kwasica metaboliczna z podwyższoną luką anionową</vt:lpstr>
      <vt:lpstr>Kwasica metaboliczna z prawidłową luką anionową</vt:lpstr>
      <vt:lpstr>Zasadowica metaboliczna</vt:lpstr>
      <vt:lpstr>Kwasica i zasadowica oddechowa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Ocena dojrzałości noworodka</dc:title>
  <dc:creator>Lukas</dc:creator>
  <cp:lastModifiedBy>User</cp:lastModifiedBy>
  <cp:revision>25</cp:revision>
  <cp:lastPrinted>2020-09-14T13:41:01Z</cp:lastPrinted>
  <dcterms:created xsi:type="dcterms:W3CDTF">2013-11-06T19:16:41Z</dcterms:created>
  <dcterms:modified xsi:type="dcterms:W3CDTF">2020-09-14T13:53:07Z</dcterms:modified>
</cp:coreProperties>
</file>